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8" r:id="rId3"/>
    <p:sldId id="308" r:id="rId4"/>
    <p:sldId id="304" r:id="rId5"/>
    <p:sldId id="311" r:id="rId6"/>
    <p:sldId id="305" r:id="rId7"/>
    <p:sldId id="310" r:id="rId8"/>
    <p:sldId id="312" r:id="rId9"/>
    <p:sldId id="306" r:id="rId10"/>
    <p:sldId id="307" r:id="rId11"/>
    <p:sldId id="260" r:id="rId12"/>
    <p:sldId id="257" r:id="rId13"/>
    <p:sldId id="261" r:id="rId14"/>
    <p:sldId id="313" r:id="rId15"/>
    <p:sldId id="314" r:id="rId16"/>
    <p:sldId id="265" r:id="rId17"/>
    <p:sldId id="266" r:id="rId18"/>
    <p:sldId id="299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8" r:id="rId29"/>
    <p:sldId id="279" r:id="rId30"/>
    <p:sldId id="280" r:id="rId31"/>
    <p:sldId id="281" r:id="rId32"/>
    <p:sldId id="301" r:id="rId33"/>
    <p:sldId id="300" r:id="rId34"/>
    <p:sldId id="285" r:id="rId35"/>
    <p:sldId id="288" r:id="rId36"/>
    <p:sldId id="289" r:id="rId37"/>
    <p:sldId id="291" r:id="rId38"/>
    <p:sldId id="292" r:id="rId39"/>
    <p:sldId id="309" r:id="rId40"/>
    <p:sldId id="295" r:id="rId41"/>
    <p:sldId id="297" r:id="rId42"/>
    <p:sldId id="298" r:id="rId43"/>
    <p:sldId id="303" r:id="rId44"/>
    <p:sldId id="302" r:id="rId4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001E"/>
    <a:srgbClr val="640015"/>
    <a:srgbClr val="B75C5A"/>
    <a:srgbClr val="008790"/>
    <a:srgbClr val="500061"/>
    <a:srgbClr val="210028"/>
    <a:srgbClr val="006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2" autoAdjust="0"/>
    <p:restoredTop sz="79469" autoAdjust="0"/>
  </p:normalViewPr>
  <p:slideViewPr>
    <p:cSldViewPr>
      <p:cViewPr>
        <p:scale>
          <a:sx n="66" d="100"/>
          <a:sy n="66" d="100"/>
        </p:scale>
        <p:origin x="-14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6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AD0EA-A85A-4CC3-87AD-A63C5AC0C575}" type="datetimeFigureOut">
              <a:rPr lang="es-AR" smtClean="0"/>
              <a:t>17/03/2018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AFF8A-FD4B-4F25-9E62-1B270A15F0C8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0718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9E90B-37D2-4791-8FE4-2AF47CCDBA73}" type="datetimeFigureOut">
              <a:rPr lang="es-AR" smtClean="0"/>
              <a:t>17/03/2018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B5C30-2FAF-4234-B529-B2059A60157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615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342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la </a:t>
            </a:r>
            <a:r>
              <a:rPr lang="en-US" dirty="0" err="1" smtClean="0"/>
              <a:t>caracterización</a:t>
            </a:r>
            <a:r>
              <a:rPr lang="en-US" dirty="0" smtClean="0"/>
              <a:t> de la </a:t>
            </a:r>
            <a:r>
              <a:rPr lang="en-US" dirty="0" err="1" smtClean="0"/>
              <a:t>climatología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 se </a:t>
            </a:r>
            <a:r>
              <a:rPr lang="en-US" baseline="0" dirty="0" err="1" smtClean="0"/>
              <a:t>usaron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provenientes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reanálisis</a:t>
            </a:r>
            <a:r>
              <a:rPr lang="en-US" baseline="0" dirty="0" smtClean="0"/>
              <a:t> de NCEP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período</a:t>
            </a:r>
            <a:r>
              <a:rPr lang="en-US" baseline="0" dirty="0" smtClean="0"/>
              <a:t> 1985-2015.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resolución</a:t>
            </a:r>
            <a:r>
              <a:rPr lang="en-US" baseline="0" dirty="0" smtClean="0"/>
              <a:t> de 2.5 </a:t>
            </a:r>
            <a:r>
              <a:rPr lang="en-US" baseline="0" dirty="0" err="1" smtClean="0"/>
              <a:t>grados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latitud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longitud</a:t>
            </a:r>
            <a:r>
              <a:rPr lang="en-US" baseline="0" dirty="0" smtClean="0"/>
              <a:t> y 17 </a:t>
            </a:r>
            <a:r>
              <a:rPr lang="en-US" baseline="0" dirty="0" err="1" smtClean="0"/>
              <a:t>niveles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verticales</a:t>
            </a:r>
            <a:r>
              <a:rPr lang="en-US" baseline="0" dirty="0" smtClean="0"/>
              <a:t> entre 1000 y 10hPa. </a:t>
            </a:r>
            <a:br>
              <a:rPr lang="en-US" baseline="0" dirty="0" smtClean="0"/>
            </a:b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corridas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sensibilidad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usó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SPEEDY,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climático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complejidad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intermedia</a:t>
            </a:r>
            <a:r>
              <a:rPr lang="en-US" baseline="0" dirty="0" smtClean="0"/>
              <a:t> con 3.75 </a:t>
            </a:r>
            <a:r>
              <a:rPr lang="en-US" baseline="0" dirty="0" err="1" smtClean="0"/>
              <a:t>grados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resolución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latitud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longitud</a:t>
            </a:r>
            <a:r>
              <a:rPr lang="en-US" baseline="0" dirty="0" smtClean="0"/>
              <a:t> y 8 </a:t>
            </a:r>
            <a:r>
              <a:rPr lang="en-US" baseline="0" dirty="0" err="1" smtClean="0"/>
              <a:t>niveles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verticales</a:t>
            </a:r>
            <a:r>
              <a:rPr lang="en-US" baseline="0" dirty="0" smtClean="0"/>
              <a:t> entre 925 y 30hPa. El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incluye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parametrizaciones</a:t>
            </a:r>
            <a:r>
              <a:rPr lang="en-US" baseline="0" dirty="0" smtClean="0"/>
              <a:t> simples de </a:t>
            </a:r>
            <a:r>
              <a:rPr lang="en-US" baseline="0" dirty="0" err="1" smtClean="0"/>
              <a:t>convección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radiación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flujos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verticales</a:t>
            </a:r>
            <a:r>
              <a:rPr lang="en-US" baseline="0" dirty="0" smtClean="0"/>
              <a:t> ,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, y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simples de </a:t>
            </a:r>
            <a:r>
              <a:rPr lang="en-US" baseline="0" dirty="0" err="1" smtClean="0"/>
              <a:t>suelo</a:t>
            </a:r>
            <a:r>
              <a:rPr lang="en-US" baseline="0" dirty="0" smtClean="0"/>
              <a:t>, mar y </a:t>
            </a:r>
            <a:r>
              <a:rPr lang="en-US" baseline="0" dirty="0" err="1" smtClean="0"/>
              <a:t>hielo</a:t>
            </a:r>
            <a:r>
              <a:rPr lang="en-US" baseline="0" dirty="0" smtClean="0"/>
              <a:t>. 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11652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¿?</a:t>
            </a:r>
            <a:r>
              <a:rPr lang="en-US" baseline="0" dirty="0" smtClean="0"/>
              <a:t> </a:t>
            </a:r>
          </a:p>
          <a:p>
            <a:r>
              <a:rPr lang="en-US" dirty="0" err="1" smtClean="0"/>
              <a:t>Primero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voy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mostrar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climatología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observada</a:t>
            </a:r>
            <a:r>
              <a:rPr lang="en-US" baseline="0" dirty="0" smtClean="0"/>
              <a:t>… ¿?¿?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975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muestran</a:t>
            </a:r>
            <a:r>
              <a:rPr lang="en-US" baseline="0" dirty="0" smtClean="0"/>
              <a:t> los </a:t>
            </a:r>
            <a:r>
              <a:rPr lang="en-US" baseline="0" dirty="0" err="1" smtClean="0"/>
              <a:t>campos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geopotencial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estación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año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tres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niveles</a:t>
            </a:r>
            <a:r>
              <a:rPr lang="en-US" baseline="0" dirty="0" smtClean="0"/>
              <a:t>. 500hPa, 200hPa y 50hPa. </a:t>
            </a:r>
          </a:p>
          <a:p>
            <a:r>
              <a:rPr lang="en-US" baseline="0" dirty="0" smtClean="0"/>
              <a:t>Se </a:t>
            </a:r>
            <a:r>
              <a:rPr lang="en-US" baseline="0" dirty="0" err="1" smtClean="0"/>
              <a:t>aprecia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estructura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principalmente</a:t>
            </a:r>
            <a:r>
              <a:rPr lang="en-US" baseline="0" dirty="0" smtClean="0"/>
              <a:t> zonal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ciertas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variaciones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meridionales</a:t>
            </a:r>
            <a:r>
              <a:rPr lang="en-US" baseline="0" dirty="0" smtClean="0"/>
              <a:t> . La </a:t>
            </a:r>
            <a:r>
              <a:rPr lang="en-US" baseline="0" dirty="0" err="1" smtClean="0"/>
              <a:t>región</a:t>
            </a:r>
            <a:r>
              <a:rPr lang="en-US" baseline="0" dirty="0" smtClean="0"/>
              <a:t> entre 30° y 60°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en general los </a:t>
            </a:r>
            <a:r>
              <a:rPr lang="en-US" baseline="0" dirty="0" err="1" smtClean="0"/>
              <a:t>máximos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gradientes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relacionados</a:t>
            </a:r>
            <a:r>
              <a:rPr lang="en-US" baseline="0" dirty="0" smtClean="0"/>
              <a:t> con la </a:t>
            </a:r>
            <a:r>
              <a:rPr lang="en-US" baseline="0" dirty="0" err="1" smtClean="0"/>
              <a:t>posición</a:t>
            </a:r>
            <a:r>
              <a:rPr lang="en-US" baseline="0" dirty="0" smtClean="0"/>
              <a:t> de los jets. En particular, se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verano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gradiente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 en la </a:t>
            </a:r>
            <a:r>
              <a:rPr lang="en-US" baseline="0" dirty="0" err="1" smtClean="0"/>
              <a:t>tropósfera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alta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nulo</a:t>
            </a:r>
            <a:r>
              <a:rPr lang="en-US" baseline="0" dirty="0" smtClean="0"/>
              <a:t> en la </a:t>
            </a:r>
            <a:r>
              <a:rPr lang="en-US" baseline="0" dirty="0" err="1" smtClean="0"/>
              <a:t>estratósfera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mientras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invierno</a:t>
            </a:r>
            <a:r>
              <a:rPr lang="en-US" baseline="0" dirty="0" smtClean="0"/>
              <a:t> y primavera el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gradiente</a:t>
            </a:r>
            <a:r>
              <a:rPr lang="en-US" baseline="0" dirty="0" smtClean="0"/>
              <a:t> se da en la </a:t>
            </a:r>
            <a:r>
              <a:rPr lang="en-US" baseline="0" dirty="0" err="1" smtClean="0"/>
              <a:t>estratósfera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370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 </a:t>
            </a:r>
            <a:r>
              <a:rPr lang="en-US" dirty="0" err="1" smtClean="0"/>
              <a:t>estos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campos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anomalías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zonales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geopotencial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muetran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preponderancia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también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observó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estudios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anteriores</a:t>
            </a:r>
            <a:r>
              <a:rPr lang="en-US" baseline="0" dirty="0" smtClean="0"/>
              <a:t>. En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los </a:t>
            </a:r>
            <a:r>
              <a:rPr lang="en-US" baseline="0" dirty="0" err="1" smtClean="0"/>
              <a:t>niveles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estaciones</a:t>
            </a:r>
            <a:r>
              <a:rPr lang="en-US" baseline="0" dirty="0" smtClean="0"/>
              <a:t>, se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anomalías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positivas</a:t>
            </a:r>
            <a:r>
              <a:rPr lang="en-US" baseline="0" dirty="0" smtClean="0"/>
              <a:t> en la </a:t>
            </a:r>
            <a:r>
              <a:rPr lang="en-US" baseline="0" dirty="0" err="1" smtClean="0"/>
              <a:t>región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Pacífico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negativas</a:t>
            </a:r>
            <a:r>
              <a:rPr lang="en-US" baseline="0" dirty="0" smtClean="0"/>
              <a:t> en el Atlántico. La </a:t>
            </a:r>
            <a:r>
              <a:rPr lang="en-US" baseline="0" dirty="0" err="1" smtClean="0"/>
              <a:t>máxima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amplitud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1 se da en primavera </a:t>
            </a:r>
            <a:r>
              <a:rPr lang="en-US" baseline="0" dirty="0" err="1" smtClean="0"/>
              <a:t>donde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anomalías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escapan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escala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Viendo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detalle</a:t>
            </a:r>
            <a:r>
              <a:rPr lang="en-US" baseline="0" dirty="0" smtClean="0"/>
              <a:t>, se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en la </a:t>
            </a:r>
            <a:r>
              <a:rPr lang="en-US" baseline="0" dirty="0" err="1" smtClean="0"/>
              <a:t>tropósfera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existen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ondas</a:t>
            </a:r>
            <a:r>
              <a:rPr lang="en-US" baseline="0" dirty="0" smtClean="0"/>
              <a:t> 1.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en 60°S con un </a:t>
            </a:r>
            <a:r>
              <a:rPr lang="en-US" baseline="0" dirty="0" err="1" smtClean="0"/>
              <a:t>centro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anticilónico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mantiene</a:t>
            </a:r>
            <a:r>
              <a:rPr lang="en-US" baseline="0" dirty="0" smtClean="0"/>
              <a:t> en la </a:t>
            </a:r>
            <a:r>
              <a:rPr lang="en-US" baseline="0" dirty="0" err="1" smtClean="0"/>
              <a:t>línea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fecha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año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otra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, en 75°, con un </a:t>
            </a:r>
            <a:r>
              <a:rPr lang="en-US" baseline="0" dirty="0" err="1" smtClean="0"/>
              <a:t>centro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anticilónico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ligero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desplazamiento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durante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año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Quintanar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Mechoso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hicieron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experimentos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sensibilidad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similares</a:t>
            </a:r>
            <a:r>
              <a:rPr lang="en-US" baseline="0" dirty="0" smtClean="0"/>
              <a:t> a los de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concluyeron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primera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relacionada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forzantes</a:t>
            </a:r>
            <a:r>
              <a:rPr lang="en-US" baseline="0" dirty="0" smtClean="0"/>
              <a:t> de latitudes </a:t>
            </a:r>
            <a:r>
              <a:rPr lang="en-US" baseline="0" dirty="0" err="1" smtClean="0"/>
              <a:t>bajas</a:t>
            </a:r>
            <a:r>
              <a:rPr lang="en-US" baseline="0" dirty="0" smtClean="0"/>
              <a:t> y la </a:t>
            </a:r>
            <a:r>
              <a:rPr lang="en-US" baseline="0" dirty="0" err="1" smtClean="0"/>
              <a:t>segunda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con la </a:t>
            </a:r>
            <a:r>
              <a:rPr lang="en-US" baseline="0" dirty="0" err="1" smtClean="0"/>
              <a:t>orografía</a:t>
            </a:r>
            <a:r>
              <a:rPr lang="en-US" baseline="0" dirty="0" smtClean="0"/>
              <a:t> de la Antártida. </a:t>
            </a:r>
          </a:p>
          <a:p>
            <a:endParaRPr lang="es-A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5118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corte</a:t>
            </a:r>
            <a:r>
              <a:rPr lang="en-US" baseline="0" dirty="0" smtClean="0"/>
              <a:t> zonal en 60° se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coherencia</a:t>
            </a:r>
            <a:r>
              <a:rPr lang="en-US" baseline="0" dirty="0" smtClean="0"/>
              <a:t> en la vertical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también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inclinación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hacia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oeste</a:t>
            </a:r>
            <a:r>
              <a:rPr lang="en-US" baseline="0" dirty="0" smtClean="0"/>
              <a:t> con la </a:t>
            </a:r>
            <a:r>
              <a:rPr lang="en-US" baseline="0" dirty="0" err="1" smtClean="0"/>
              <a:t>altura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invierno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aún</a:t>
            </a:r>
            <a:r>
              <a:rPr lang="en-US" baseline="0" dirty="0" smtClean="0"/>
              <a:t> en primavera. </a:t>
            </a:r>
            <a:r>
              <a:rPr lang="en-US" baseline="0" dirty="0" err="1" smtClean="0"/>
              <a:t>Esto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asociada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transportes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perturbados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temperatura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hacia</a:t>
            </a:r>
            <a:r>
              <a:rPr lang="en-US" baseline="0" dirty="0" smtClean="0"/>
              <a:t> el polo y </a:t>
            </a:r>
            <a:r>
              <a:rPr lang="en-US" baseline="0" dirty="0" err="1" smtClean="0"/>
              <a:t>hacia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arriba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estaciones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También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sugiere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dispersión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energía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ondas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Rossby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arriba</a:t>
            </a:r>
            <a:r>
              <a:rPr lang="en-US" baseline="0" dirty="0" smtClean="0"/>
              <a:t>, lo </a:t>
            </a:r>
            <a:r>
              <a:rPr lang="en-US" baseline="0" dirty="0" err="1" smtClean="0"/>
              <a:t>cual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explicaría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desarrollo</a:t>
            </a:r>
            <a:r>
              <a:rPr lang="en-US" baseline="0" dirty="0" smtClean="0"/>
              <a:t> vertical (en primavera) coincide con el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inclinación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adelante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vamos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 similar con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 (¿lo </a:t>
            </a:r>
            <a:r>
              <a:rPr lang="en-US" baseline="0" dirty="0" err="1" smtClean="0"/>
              <a:t>digo</a:t>
            </a:r>
            <a:r>
              <a:rPr lang="en-US" baseline="0" dirty="0" smtClean="0"/>
              <a:t>? Spoiler?)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9929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6447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muestra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varianza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entre 1 y 4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estación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Consistente</a:t>
            </a:r>
            <a:r>
              <a:rPr lang="en-US" baseline="0" dirty="0" smtClean="0"/>
              <a:t> con lo </a:t>
            </a:r>
            <a:r>
              <a:rPr lang="en-US" baseline="0" dirty="0" err="1" smtClean="0"/>
              <a:t>visto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anteriormente</a:t>
            </a:r>
            <a:r>
              <a:rPr lang="en-US" baseline="0" dirty="0" smtClean="0"/>
              <a:t>,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domina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casi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niveles</a:t>
            </a:r>
            <a:r>
              <a:rPr lang="en-US" baseline="0" dirty="0" smtClean="0"/>
              <a:t> en latitudes medias. </a:t>
            </a:r>
            <a:r>
              <a:rPr lang="en-US" baseline="0" dirty="0" err="1" smtClean="0"/>
              <a:t>Luego</a:t>
            </a:r>
            <a:r>
              <a:rPr lang="en-US" baseline="0" dirty="0" smtClean="0"/>
              <a:t>,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importante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nada en la </a:t>
            </a:r>
            <a:r>
              <a:rPr lang="en-US" baseline="0" dirty="0" err="1" smtClean="0"/>
              <a:t>estratósfera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ecuatorial</a:t>
            </a:r>
            <a:r>
              <a:rPr lang="en-US" baseline="0" dirty="0" smtClean="0"/>
              <a:t>;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importante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reducida</a:t>
            </a:r>
            <a:r>
              <a:rPr lang="en-US" baseline="0" dirty="0" smtClean="0"/>
              <a:t> en 45°S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nada en </a:t>
            </a:r>
            <a:r>
              <a:rPr lang="en-US" baseline="0" dirty="0" err="1" smtClean="0"/>
              <a:t>niveles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bajos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incluso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varianza</a:t>
            </a:r>
            <a:r>
              <a:rPr lang="en-US" baseline="0" dirty="0" smtClean="0"/>
              <a:t> mayor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1. </a:t>
            </a:r>
            <a:r>
              <a:rPr lang="en-US" baseline="0" dirty="0" err="1" smtClean="0"/>
              <a:t>Ondas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varianza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Esta</a:t>
            </a:r>
            <a:r>
              <a:rPr lang="en-US" baseline="0" dirty="0" smtClean="0"/>
              <a:t> variable </a:t>
            </a:r>
            <a:r>
              <a:rPr lang="en-US" baseline="0" dirty="0" err="1" smtClean="0"/>
              <a:t>indica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importancia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relativa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el campo total,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amplitud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varianza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dependiendo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estacionarias</a:t>
            </a:r>
            <a:r>
              <a:rPr lang="en-US" baseline="0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26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 </a:t>
            </a:r>
            <a:r>
              <a:rPr lang="en-US" dirty="0" err="1" smtClean="0"/>
              <a:t>entonces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conveniente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amplitud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separado</a:t>
            </a:r>
            <a:r>
              <a:rPr lang="en-US" baseline="0" dirty="0" smtClean="0"/>
              <a:t>. En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importante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escala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colores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logarítmica</a:t>
            </a:r>
            <a:r>
              <a:rPr lang="en-US" baseline="0" dirty="0" smtClean="0"/>
              <a:t>. 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amplitud</a:t>
            </a:r>
            <a:r>
              <a:rPr lang="en-US" dirty="0" smtClean="0"/>
              <a:t> de la </a:t>
            </a:r>
            <a:r>
              <a:rPr lang="en-US" dirty="0" err="1" smtClean="0"/>
              <a:t>onda</a:t>
            </a:r>
            <a:r>
              <a:rPr lang="en-US" dirty="0" smtClean="0"/>
              <a:t> 1 </a:t>
            </a:r>
            <a:r>
              <a:rPr lang="en-US" dirty="0" err="1" smtClean="0"/>
              <a:t>tiene</a:t>
            </a:r>
            <a:r>
              <a:rPr lang="en-US" dirty="0" smtClean="0"/>
              <a:t> un </a:t>
            </a:r>
            <a:r>
              <a:rPr lang="en-US" dirty="0" err="1" smtClean="0"/>
              <a:t>máximo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baseline="0" dirty="0" smtClean="0"/>
              <a:t> en 60°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verano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maximiza</a:t>
            </a:r>
            <a:r>
              <a:rPr lang="en-US" baseline="0" dirty="0" smtClean="0"/>
              <a:t> en la </a:t>
            </a:r>
            <a:r>
              <a:rPr lang="en-US" baseline="0" dirty="0" err="1" smtClean="0"/>
              <a:t>tropósfera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mientras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otoño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invierno</a:t>
            </a:r>
            <a:r>
              <a:rPr lang="en-US" baseline="0" dirty="0" smtClean="0"/>
              <a:t> y primavera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 en la </a:t>
            </a:r>
            <a:r>
              <a:rPr lang="en-US" baseline="0" dirty="0" err="1" smtClean="0"/>
              <a:t>estratósfera</a:t>
            </a:r>
            <a:r>
              <a:rPr lang="en-US" baseline="0" dirty="0" smtClean="0"/>
              <a:t>. La </a:t>
            </a:r>
            <a:r>
              <a:rPr lang="en-US" baseline="0" dirty="0" err="1" smtClean="0"/>
              <a:t>región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donde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ampltiud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máxima</a:t>
            </a:r>
            <a:r>
              <a:rPr lang="en-US" baseline="0" dirty="0" smtClean="0"/>
              <a:t> no coincide con el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varianza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explicada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relativamente</a:t>
            </a:r>
            <a:r>
              <a:rPr lang="en-US" baseline="0" dirty="0" smtClean="0"/>
              <a:t> bine </a:t>
            </a:r>
            <a:r>
              <a:rPr lang="en-US" baseline="0" dirty="0" err="1" smtClean="0"/>
              <a:t>definido</a:t>
            </a:r>
            <a:r>
              <a:rPr lang="en-US" baseline="0" dirty="0" smtClean="0"/>
              <a:t> entre 45° y 60° y entre 700 y 100hPa (la </a:t>
            </a:r>
            <a:r>
              <a:rPr lang="en-US" baseline="0" dirty="0" err="1" smtClean="0"/>
              <a:t>región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marcada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línea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puntos</a:t>
            </a:r>
            <a:r>
              <a:rPr lang="en-US" baseline="0" dirty="0" smtClean="0"/>
              <a:t>). El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posiciona</a:t>
            </a:r>
            <a:r>
              <a:rPr lang="en-US" baseline="0" dirty="0" smtClean="0"/>
              <a:t> entre 300 y 200hPa </a:t>
            </a:r>
            <a:r>
              <a:rPr lang="en-US" baseline="0" dirty="0" err="1" smtClean="0"/>
              <a:t>durante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año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Esto</a:t>
            </a:r>
            <a:r>
              <a:rPr lang="en-US" baseline="0" dirty="0" smtClean="0"/>
              <a:t> coincide </a:t>
            </a:r>
            <a:r>
              <a:rPr lang="en-US" baseline="0" dirty="0" err="1" smtClean="0"/>
              <a:t>aproximadamente</a:t>
            </a:r>
            <a:r>
              <a:rPr lang="en-US" baseline="0" dirty="0" smtClean="0"/>
              <a:t> con el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varianza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explicada</a:t>
            </a:r>
            <a:r>
              <a:rPr lang="en-US" baseline="0" dirty="0" smtClean="0"/>
              <a:t> . 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6913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 </a:t>
            </a:r>
            <a:r>
              <a:rPr lang="en-US" dirty="0" err="1" smtClean="0"/>
              <a:t>conclusión</a:t>
            </a:r>
            <a:r>
              <a:rPr lang="en-US" dirty="0" smtClean="0"/>
              <a:t>,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partir</a:t>
            </a:r>
            <a:r>
              <a:rPr lang="en-US" baseline="0" dirty="0" smtClean="0"/>
              <a:t> de los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observacionales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aunque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altura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geopotencial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estructura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eminentemente</a:t>
            </a:r>
            <a:r>
              <a:rPr lang="en-US" baseline="0" dirty="0" smtClean="0"/>
              <a:t> zonal,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cuasiestacionarias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importantes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principales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1 y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3. ???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477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clima</a:t>
            </a:r>
            <a:r>
              <a:rPr lang="en-US" baseline="0" dirty="0" smtClean="0"/>
              <a:t> en el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sudamérica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afectado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variabilidad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regiones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tropicales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extratropicales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en general se </a:t>
            </a:r>
            <a:r>
              <a:rPr lang="en-US" baseline="0" dirty="0" err="1" smtClean="0"/>
              <a:t>estudia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influencia</a:t>
            </a:r>
            <a:r>
              <a:rPr lang="en-US" baseline="0" dirty="0" smtClean="0"/>
              <a:t> tropical </a:t>
            </a:r>
            <a:r>
              <a:rPr lang="en-US" baseline="0" dirty="0" err="1" smtClean="0"/>
              <a:t>debido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predictible</a:t>
            </a:r>
            <a:r>
              <a:rPr lang="en-US" baseline="0" dirty="0" smtClean="0"/>
              <a:t>. 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13195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 embargo, </a:t>
            </a:r>
            <a:r>
              <a:rPr lang="en-US" dirty="0" err="1" smtClean="0"/>
              <a:t>estudios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recientes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muestran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Anular</a:t>
            </a:r>
            <a:r>
              <a:rPr lang="en-US" baseline="0" dirty="0" smtClean="0"/>
              <a:t> del Sur (SAM)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fuente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variabilidad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significativa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nuestra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región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El SAM, en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positiva</a:t>
            </a:r>
            <a:r>
              <a:rPr lang="en-US" baseline="0" dirty="0" smtClean="0"/>
              <a:t>, se </a:t>
            </a:r>
            <a:r>
              <a:rPr lang="en-US" baseline="0" dirty="0" err="1" smtClean="0"/>
              <a:t>caracteriza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anomalías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negativas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geopotencial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la Antártida y </a:t>
            </a:r>
            <a:r>
              <a:rPr lang="en-US" baseline="0" dirty="0" err="1" smtClean="0"/>
              <a:t>positivas</a:t>
            </a:r>
            <a:r>
              <a:rPr lang="en-US" baseline="0" dirty="0" smtClean="0"/>
              <a:t> en latitudes medias.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estructura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zonalmente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simétrica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asociada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patrones</a:t>
            </a:r>
            <a:r>
              <a:rPr lang="en-US" baseline="0" dirty="0" smtClean="0"/>
              <a:t>  con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planetario</a:t>
            </a:r>
            <a:r>
              <a:rPr lang="en-US" baseline="0" dirty="0" smtClean="0"/>
              <a:t> 3 o 4 (el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planterio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máximos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mínimos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hay en un </a:t>
            </a:r>
            <a:r>
              <a:rPr lang="en-US" baseline="0" dirty="0" err="1" smtClean="0"/>
              <a:t>círculo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latitud</a:t>
            </a:r>
            <a:r>
              <a:rPr lang="en-US" baseline="0" dirty="0" smtClean="0"/>
              <a:t>).</a:t>
            </a:r>
            <a:br>
              <a:rPr lang="en-US" baseline="0" dirty="0" smtClean="0"/>
            </a:br>
            <a:r>
              <a:rPr lang="en-US" dirty="0" smtClean="0"/>
              <a:t>La </a:t>
            </a:r>
            <a:r>
              <a:rPr lang="en-US" dirty="0" err="1" smtClean="0"/>
              <a:t>onda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estacionaria</a:t>
            </a:r>
            <a:r>
              <a:rPr lang="en-US" baseline="0" dirty="0" smtClean="0"/>
              <a:t> 3 (QS3)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además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asimetrías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zonales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circulación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hemisferio</a:t>
            </a:r>
            <a:r>
              <a:rPr lang="en-US" baseline="0" dirty="0" smtClean="0"/>
              <a:t> sur.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2856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En 1972, van Loon y </a:t>
            </a:r>
            <a:r>
              <a:rPr lang="en-US" baseline="0" dirty="0" err="1" smtClean="0"/>
              <a:t>Jenne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mostraron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explica</a:t>
            </a:r>
            <a:r>
              <a:rPr lang="en-US" baseline="0" dirty="0" smtClean="0"/>
              <a:t> el 90% de la </a:t>
            </a:r>
            <a:r>
              <a:rPr lang="en-US" baseline="0" dirty="0" err="1" smtClean="0"/>
              <a:t>varianza</a:t>
            </a:r>
            <a:r>
              <a:rPr lang="en-US" baseline="0" dirty="0" smtClean="0"/>
              <a:t> de la media </a:t>
            </a:r>
            <a:r>
              <a:rPr lang="en-US" baseline="0" dirty="0" err="1" smtClean="0"/>
              <a:t>climatológica</a:t>
            </a:r>
            <a:r>
              <a:rPr lang="en-US" baseline="0" dirty="0" smtClean="0"/>
              <a:t> y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3, un 8%.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9540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idea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típicamente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3,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correlación</a:t>
            </a:r>
            <a:r>
              <a:rPr lang="en-US" baseline="0" dirty="0" smtClean="0"/>
              <a:t> entre la </a:t>
            </a:r>
            <a:r>
              <a:rPr lang="en-US" baseline="0" dirty="0" err="1" smtClean="0"/>
              <a:t>anomalía</a:t>
            </a:r>
            <a:r>
              <a:rPr lang="en-US" baseline="0" dirty="0" smtClean="0"/>
              <a:t> zonal de </a:t>
            </a:r>
            <a:r>
              <a:rPr lang="en-US" baseline="0" dirty="0" err="1" smtClean="0"/>
              <a:t>geopotencial</a:t>
            </a:r>
            <a:r>
              <a:rPr lang="en-US" baseline="0" dirty="0" smtClean="0"/>
              <a:t> en 500hPa y un </a:t>
            </a:r>
            <a:r>
              <a:rPr lang="en-US" baseline="0" dirty="0" err="1" smtClean="0"/>
              <a:t>índice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definido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trabajo</a:t>
            </a:r>
            <a:r>
              <a:rPr lang="en-US" baseline="0" dirty="0" smtClean="0"/>
              <a:t> de Raphael. El </a:t>
            </a:r>
            <a:r>
              <a:rPr lang="en-US" baseline="0" dirty="0" err="1" smtClean="0"/>
              <a:t>patrón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centros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anomalías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positivas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sudameŕica</a:t>
            </a:r>
            <a:r>
              <a:rPr lang="en-US" baseline="0" dirty="0" smtClean="0"/>
              <a:t>, el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de Madagascar y el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de Nueva </a:t>
            </a:r>
            <a:r>
              <a:rPr lang="en-US" baseline="0" dirty="0" err="1" smtClean="0"/>
              <a:t>Zelanda</a:t>
            </a:r>
            <a:r>
              <a:rPr lang="en-US" baseline="0" dirty="0" smtClean="0"/>
              <a:t>. La </a:t>
            </a:r>
            <a:r>
              <a:rPr lang="en-US" baseline="0" dirty="0" err="1" smtClean="0"/>
              <a:t>circulación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meridional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anómala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asociada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entonces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muestran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flechas</a:t>
            </a:r>
            <a:r>
              <a:rPr lang="en-US" baseline="0" dirty="0" smtClean="0"/>
              <a:t>. 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0109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trabajos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estudiaron</a:t>
            </a:r>
            <a:r>
              <a:rPr lang="en-US" baseline="0" dirty="0" smtClean="0"/>
              <a:t> los </a:t>
            </a:r>
            <a:r>
              <a:rPr lang="en-US" baseline="0" dirty="0" err="1" smtClean="0"/>
              <a:t>efectos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3. </a:t>
            </a:r>
            <a:r>
              <a:rPr lang="en-US" dirty="0" err="1" smtClean="0"/>
              <a:t>Trenberth</a:t>
            </a:r>
            <a:r>
              <a:rPr lang="en-US" dirty="0" smtClean="0"/>
              <a:t> y Mo,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ejemplo</a:t>
            </a:r>
            <a:r>
              <a:rPr lang="en-US" baseline="0" dirty="0" smtClean="0"/>
              <a:t>, </a:t>
            </a:r>
            <a:r>
              <a:rPr lang="en-US" dirty="0" err="1" smtClean="0"/>
              <a:t>mostraron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la </a:t>
            </a:r>
            <a:r>
              <a:rPr lang="en-US" dirty="0" err="1" smtClean="0"/>
              <a:t>onda</a:t>
            </a:r>
            <a:r>
              <a:rPr lang="en-US" dirty="0" smtClean="0"/>
              <a:t> 3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asociada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bloqueos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perstistentes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definidos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anomalías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geopotencial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mayores</a:t>
            </a:r>
            <a:r>
              <a:rPr lang="en-US" baseline="0" dirty="0" smtClean="0"/>
              <a:t> a 100mgp en 500hPa). 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0421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Raphael </a:t>
            </a:r>
            <a:r>
              <a:rPr lang="en-US" baseline="0" dirty="0" err="1" smtClean="0"/>
              <a:t>usó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índice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 y </a:t>
            </a:r>
            <a:r>
              <a:rPr lang="en-US" baseline="0" dirty="0" err="1" smtClean="0"/>
              <a:t>mostró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relacionada</a:t>
            </a:r>
            <a:r>
              <a:rPr lang="en-US" baseline="0" dirty="0" smtClean="0"/>
              <a:t> con la </a:t>
            </a:r>
            <a:r>
              <a:rPr lang="en-US" baseline="0" dirty="0" err="1" smtClean="0"/>
              <a:t>concentración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hielo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marino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antártico</a:t>
            </a:r>
            <a:r>
              <a:rPr lang="en-US" baseline="0" dirty="0" smtClean="0"/>
              <a:t>. Hay </a:t>
            </a:r>
            <a:r>
              <a:rPr lang="en-US" baseline="0" dirty="0" err="1" smtClean="0"/>
              <a:t>anomalías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positivas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concentración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donde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circulación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anómala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hacia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norte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advectando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frío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el mar y forzando al </a:t>
            </a:r>
            <a:r>
              <a:rPr lang="en-US" baseline="0" dirty="0" err="1" smtClean="0"/>
              <a:t>hielo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hacia</a:t>
            </a:r>
            <a:r>
              <a:rPr lang="en-US" baseline="0" dirty="0" smtClean="0"/>
              <a:t> latitudes </a:t>
            </a:r>
            <a:r>
              <a:rPr lang="en-US" baseline="0" dirty="0" err="1" smtClean="0"/>
              <a:t>menores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viceversa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donde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circulación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anómala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hacia</a:t>
            </a:r>
            <a:r>
              <a:rPr lang="en-US" baseline="0" dirty="0" smtClean="0"/>
              <a:t> el sur. 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95182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pesar</a:t>
            </a:r>
            <a:r>
              <a:rPr lang="en-US" dirty="0" smtClean="0"/>
              <a:t> de </a:t>
            </a:r>
            <a:r>
              <a:rPr lang="en-US" dirty="0" err="1" smtClean="0"/>
              <a:t>estos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otros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estudios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influencia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 en </a:t>
            </a:r>
            <a:r>
              <a:rPr lang="en-US" baseline="0" dirty="0" err="1" smtClean="0"/>
              <a:t>distintos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aspectos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clima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hemisferio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, no hay </a:t>
            </a:r>
            <a:r>
              <a:rPr lang="en-US" baseline="0" dirty="0" err="1" smtClean="0"/>
              <a:t>muchos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estudios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causas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mantienen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patrón</a:t>
            </a:r>
            <a:r>
              <a:rPr lang="en-US" baseline="0" dirty="0" smtClean="0"/>
              <a:t>. 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9080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tanto</a:t>
            </a:r>
            <a:r>
              <a:rPr lang="en-US" baseline="0" dirty="0" smtClean="0"/>
              <a:t>, los </a:t>
            </a:r>
            <a:r>
              <a:rPr lang="en-US" baseline="0" dirty="0" err="1" smtClean="0"/>
              <a:t>objetivos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tesis</a:t>
            </a:r>
            <a:r>
              <a:rPr lang="en-US" baseline="0" dirty="0" smtClean="0"/>
              <a:t> son </a:t>
            </a:r>
            <a:r>
              <a:rPr lang="en-US" baseline="0" dirty="0" err="1" smtClean="0"/>
              <a:t>caracterizar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climatología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3, </a:t>
            </a:r>
            <a:r>
              <a:rPr lang="en-US" baseline="0" dirty="0" err="1" smtClean="0"/>
              <a:t>explorar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influencia</a:t>
            </a:r>
            <a:r>
              <a:rPr lang="en-US" baseline="0" dirty="0" smtClean="0"/>
              <a:t>…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5C30-2FAF-4234-B529-B2059A601576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862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474353" y="-311596"/>
            <a:ext cx="10081120" cy="7413004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548680"/>
            <a:ext cx="8964488" cy="1470025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AR" cap="none" dirty="0" smtClean="0"/>
              <a:t>Estudio de los mecanismos físicos</a:t>
            </a:r>
            <a:br>
              <a:rPr lang="es-AR" cap="none" dirty="0" smtClean="0"/>
            </a:br>
            <a:r>
              <a:rPr lang="es-AR" cap="none" dirty="0" smtClean="0"/>
              <a:t>asociados con el patrón de onda 3</a:t>
            </a:r>
            <a:br>
              <a:rPr lang="es-AR" cap="none" dirty="0" smtClean="0"/>
            </a:br>
            <a:r>
              <a:rPr lang="es-AR" cap="none" dirty="0" smtClean="0"/>
              <a:t>de la circulación atmosférica </a:t>
            </a:r>
            <a:br>
              <a:rPr lang="es-AR" cap="none" dirty="0" smtClean="0"/>
            </a:br>
            <a:r>
              <a:rPr lang="es-AR" cap="none" dirty="0" smtClean="0"/>
              <a:t>del HS</a:t>
            </a:r>
            <a:endParaRPr lang="es-A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2654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17/03/2018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657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324544" y="1628801"/>
            <a:ext cx="8064896" cy="1224136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84213" y="1628777"/>
            <a:ext cx="6191250" cy="1223963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5355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0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0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17/03/2018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9579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17/03/2018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946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17/03/2018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8097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17/03/2018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721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17/03/2018</a:t>
            </a:fld>
            <a:endParaRPr lang="es-A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9807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474353" y="-315416"/>
            <a:ext cx="10081120" cy="1008112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7950" y="908720"/>
            <a:ext cx="8928100" cy="4320480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87337" y="214040"/>
            <a:ext cx="8569325" cy="720080"/>
          </a:xfrm>
        </p:spPr>
        <p:txBody>
          <a:bodyPr anchor="ctr"/>
          <a:lstStyle>
            <a:lvl1pPr marL="0" indent="0">
              <a:buNone/>
              <a:defRPr cap="small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HelveticaNeueLT Std Blk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NeueLT Std Blk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NeueLT Std Blk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NeueLT Std Blk" pitchFamily="34" charset="0"/>
              </a:defRPr>
            </a:lvl5pPr>
          </a:lstStyle>
          <a:p>
            <a:pPr lvl="0"/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1115617" y="5733256"/>
            <a:ext cx="6912768" cy="936625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/>
            </a:lvl1pPr>
          </a:lstStyle>
          <a:p>
            <a:pPr lvl="0"/>
            <a:r>
              <a:rPr lang="en-US" dirty="0" err="1" smtClean="0"/>
              <a:t>Epígrafe</a:t>
            </a:r>
            <a:r>
              <a:rPr lang="en-US" dirty="0" smtClean="0"/>
              <a:t> de la </a:t>
            </a:r>
            <a:r>
              <a:rPr lang="en-US" dirty="0" err="1" smtClean="0"/>
              <a:t>figura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la </a:t>
            </a:r>
            <a:r>
              <a:rPr lang="en-US" dirty="0" err="1" smtClean="0"/>
              <a:t>explica</a:t>
            </a:r>
            <a:r>
              <a:rPr lang="en-US" dirty="0" smtClean="0"/>
              <a:t> con </a:t>
            </a:r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pocas</a:t>
            </a:r>
            <a:r>
              <a:rPr lang="en-US" dirty="0" smtClean="0"/>
              <a:t> </a:t>
            </a:r>
            <a:r>
              <a:rPr lang="en-US" dirty="0" err="1" smtClean="0"/>
              <a:t>palabras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427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g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V="1">
            <a:off x="-474353" y="692696"/>
            <a:ext cx="10081120" cy="6408712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7950" y="908720"/>
            <a:ext cx="8928100" cy="4320480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87337" y="214040"/>
            <a:ext cx="8569325" cy="720080"/>
          </a:xfrm>
        </p:spPr>
        <p:txBody>
          <a:bodyPr anchor="ctr"/>
          <a:lstStyle>
            <a:lvl1pPr marL="0" indent="0">
              <a:buNone/>
              <a:defRPr cap="small" baseline="0">
                <a:solidFill>
                  <a:srgbClr val="8F001E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HelveticaNeueLT Std Blk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NeueLT Std Blk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NeueLT Std Blk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NeueLT Std Blk" pitchFamily="34" charset="0"/>
              </a:defRPr>
            </a:lvl5pPr>
          </a:lstStyle>
          <a:p>
            <a:pPr lvl="0"/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4203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366120"/>
            <a:ext cx="8229600" cy="1143000"/>
          </a:xfrm>
        </p:spPr>
        <p:txBody>
          <a:bodyPr>
            <a:normAutofit/>
          </a:bodyPr>
          <a:lstStyle>
            <a:lvl1pPr algn="l">
              <a:defRPr sz="4000" cap="none" baseline="0"/>
            </a:lvl1pPr>
          </a:lstStyle>
          <a:p>
            <a:r>
              <a:rPr lang="en-US" dirty="0" smtClean="0"/>
              <a:t>FASE</a:t>
            </a:r>
            <a:endParaRPr lang="es-AR" dirty="0"/>
          </a:p>
        </p:txBody>
      </p:sp>
      <p:cxnSp>
        <p:nvCxnSpPr>
          <p:cNvPr id="3" name="Straight Connector 2"/>
          <p:cNvCxnSpPr/>
          <p:nvPr userDrawn="1"/>
        </p:nvCxnSpPr>
        <p:spPr>
          <a:xfrm flipH="1">
            <a:off x="-36004" y="3688456"/>
            <a:ext cx="7812360" cy="0"/>
          </a:xfrm>
          <a:prstGeom prst="line">
            <a:avLst/>
          </a:prstGeom>
          <a:ln w="76200">
            <a:solidFill>
              <a:srgbClr val="500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542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74353" y="-315416"/>
            <a:ext cx="10081120" cy="1872208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5516" y="744810"/>
            <a:ext cx="8712968" cy="1223963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1188" y="1916112"/>
            <a:ext cx="7993062" cy="39611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2745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-474353" y="-171400"/>
            <a:ext cx="10081120" cy="727280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17/03/2018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  <p:sp>
        <p:nvSpPr>
          <p:cNvPr id="5" name="Rounded Rectangle 4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047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17/03/2018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  <p:sp>
        <p:nvSpPr>
          <p:cNvPr id="5" name="Rounded Rectangle 4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377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474353" y="1556790"/>
            <a:ext cx="10081120" cy="5544617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000" y="739477"/>
            <a:ext cx="8712000" cy="1223963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39750" y="1773239"/>
            <a:ext cx="8064500" cy="467995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28793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  <a:t>17/03/2018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  <a:t>‹#›</a:t>
            </a:fld>
            <a:endParaRPr lang="es-AR"/>
          </a:p>
        </p:txBody>
      </p:sp>
      <p:sp>
        <p:nvSpPr>
          <p:cNvPr id="8" name="Rounded Rectangle 7"/>
          <p:cNvSpPr/>
          <p:nvPr userDrawn="1"/>
        </p:nvSpPr>
        <p:spPr>
          <a:xfrm>
            <a:off x="-38100" y="-36908"/>
            <a:ext cx="9220200" cy="6933011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075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9037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1" r:id="rId4"/>
    <p:sldLayoutId id="2147483651" r:id="rId5"/>
    <p:sldLayoutId id="2147483655" r:id="rId6"/>
    <p:sldLayoutId id="2147483664" r:id="rId7"/>
    <p:sldLayoutId id="2147483663" r:id="rId8"/>
    <p:sldLayoutId id="2147483652" r:id="rId9"/>
    <p:sldLayoutId id="2147483653" r:id="rId10"/>
    <p:sldLayoutId id="2147483654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332656"/>
            <a:ext cx="8964488" cy="2304256"/>
          </a:xfrm>
        </p:spPr>
        <p:txBody>
          <a:bodyPr>
            <a:noAutofit/>
          </a:bodyPr>
          <a:lstStyle/>
          <a:p>
            <a:pPr algn="l"/>
            <a:r>
              <a:rPr lang="es-AR" cap="none" dirty="0" smtClean="0">
                <a:latin typeface="Verdana" pitchFamily="34" charset="0"/>
              </a:rPr>
              <a:t>Estudio de los mecanismos físicos</a:t>
            </a:r>
            <a:br>
              <a:rPr lang="es-AR" cap="none" dirty="0" smtClean="0">
                <a:latin typeface="Verdana" pitchFamily="34" charset="0"/>
              </a:rPr>
            </a:br>
            <a:r>
              <a:rPr lang="es-AR" cap="none" dirty="0" smtClean="0">
                <a:latin typeface="Verdana" pitchFamily="34" charset="0"/>
              </a:rPr>
              <a:t>asociados con el patrón de onda 3</a:t>
            </a:r>
            <a:br>
              <a:rPr lang="es-AR" cap="none" dirty="0" smtClean="0">
                <a:latin typeface="Verdana" pitchFamily="34" charset="0"/>
              </a:rPr>
            </a:br>
            <a:r>
              <a:rPr lang="es-AR" cap="none" dirty="0" smtClean="0">
                <a:latin typeface="Verdana" pitchFamily="34" charset="0"/>
              </a:rPr>
              <a:t>de la circulación atmosférica </a:t>
            </a:r>
            <a:br>
              <a:rPr lang="es-AR" cap="none" dirty="0" smtClean="0">
                <a:latin typeface="Verdana" pitchFamily="34" charset="0"/>
              </a:rPr>
            </a:br>
            <a:r>
              <a:rPr lang="es-AR" cap="none" dirty="0" smtClean="0">
                <a:latin typeface="Verdana" pitchFamily="34" charset="0"/>
              </a:rPr>
              <a:t>del HS</a:t>
            </a:r>
            <a:endParaRPr lang="es-AR" cap="none" dirty="0">
              <a:latin typeface="Verdana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95936" y="5212357"/>
            <a:ext cx="5112568" cy="1384995"/>
            <a:chOff x="4211960" y="4869160"/>
            <a:chExt cx="5112568" cy="1384995"/>
          </a:xfrm>
        </p:grpSpPr>
        <p:sp>
          <p:nvSpPr>
            <p:cNvPr id="3" name="TextBox 2"/>
            <p:cNvSpPr txBox="1"/>
            <p:nvPr/>
          </p:nvSpPr>
          <p:spPr>
            <a:xfrm>
              <a:off x="6084168" y="4869160"/>
              <a:ext cx="324036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Elio </a:t>
              </a:r>
              <a:r>
                <a:rPr lang="en-US" sz="2800" cap="small" dirty="0" err="1" smtClean="0">
                  <a:solidFill>
                    <a:schemeClr val="bg1"/>
                  </a:solidFill>
                </a:rPr>
                <a:t>Campitelli</a:t>
              </a:r>
              <a:endParaRPr lang="en-US" sz="2800" cap="small" dirty="0" smtClean="0">
                <a:solidFill>
                  <a:schemeClr val="bg1"/>
                </a:solidFill>
              </a:endParaRPr>
            </a:p>
            <a:p>
              <a:r>
                <a:rPr lang="en-US" sz="2800" dirty="0" err="1" smtClean="0">
                  <a:solidFill>
                    <a:schemeClr val="bg1"/>
                  </a:solidFill>
                </a:rPr>
                <a:t>Dra</a:t>
              </a:r>
              <a:r>
                <a:rPr lang="en-US" sz="2800" dirty="0" smtClean="0">
                  <a:solidFill>
                    <a:schemeClr val="bg1"/>
                  </a:solidFill>
                </a:rPr>
                <a:t>. Carolina </a:t>
              </a:r>
              <a:r>
                <a:rPr lang="en-US" sz="2800" cap="small" dirty="0" smtClean="0">
                  <a:solidFill>
                    <a:schemeClr val="bg1"/>
                  </a:solidFill>
                </a:rPr>
                <a:t>Vera</a:t>
              </a:r>
            </a:p>
            <a:p>
              <a:r>
                <a:rPr lang="en-US" sz="2800" dirty="0" smtClean="0">
                  <a:solidFill>
                    <a:schemeClr val="bg1"/>
                  </a:solidFill>
                </a:rPr>
                <a:t>Dr. Leandro </a:t>
              </a:r>
              <a:r>
                <a:rPr lang="en-US" sz="2800" cap="small" dirty="0" err="1" smtClean="0">
                  <a:solidFill>
                    <a:schemeClr val="bg1"/>
                  </a:solidFill>
                </a:rPr>
                <a:t>Díaz</a:t>
              </a:r>
              <a:endParaRPr lang="es-AR" sz="2800" cap="small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11960" y="4869160"/>
              <a:ext cx="194421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err="1" smtClean="0">
                  <a:solidFill>
                    <a:schemeClr val="bg1"/>
                  </a:solidFill>
                </a:rPr>
                <a:t>Tesista</a:t>
              </a:r>
              <a:r>
                <a:rPr lang="en-US" sz="2800" dirty="0" smtClean="0">
                  <a:solidFill>
                    <a:schemeClr val="bg1"/>
                  </a:solidFill>
                </a:rPr>
                <a:t>: </a:t>
              </a:r>
            </a:p>
            <a:p>
              <a:pPr algn="r"/>
              <a:r>
                <a:rPr lang="en-US" sz="2800" dirty="0" err="1" smtClean="0">
                  <a:solidFill>
                    <a:schemeClr val="bg1"/>
                  </a:solidFill>
                </a:rPr>
                <a:t>Directora</a:t>
              </a:r>
              <a:r>
                <a:rPr lang="en-US" sz="2800" dirty="0" smtClean="0">
                  <a:solidFill>
                    <a:schemeClr val="bg1"/>
                  </a:solidFill>
                </a:rPr>
                <a:t>:</a:t>
              </a:r>
            </a:p>
            <a:p>
              <a:pPr algn="r"/>
              <a:r>
                <a:rPr lang="en-US" sz="2800" dirty="0" err="1" smtClean="0">
                  <a:solidFill>
                    <a:schemeClr val="bg1"/>
                  </a:solidFill>
                </a:rPr>
                <a:t>Asistente</a:t>
              </a:r>
              <a:r>
                <a:rPr lang="en-US" sz="2800" dirty="0" smtClean="0">
                  <a:solidFill>
                    <a:schemeClr val="bg1"/>
                  </a:solidFill>
                </a:rPr>
                <a:t>:</a:t>
              </a:r>
              <a:endParaRPr lang="es-AR" sz="2800" cap="small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1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endParaRPr lang="es-AR" dirty="0"/>
          </a:p>
        </p:txBody>
      </p:sp>
      <p:sp>
        <p:nvSpPr>
          <p:cNvPr id="3" name="TextBox 2"/>
          <p:cNvSpPr txBox="1"/>
          <p:nvPr/>
        </p:nvSpPr>
        <p:spPr>
          <a:xfrm>
            <a:off x="899592" y="2060848"/>
            <a:ext cx="79928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Reanálisis</a:t>
            </a:r>
            <a:r>
              <a:rPr lang="en-US" sz="2800" dirty="0" smtClean="0"/>
              <a:t> NCEP/NCAR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1985-2015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2,5 x 2,5 x 17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  <a:p>
            <a:r>
              <a:rPr lang="en-US" sz="2800" dirty="0" err="1" smtClean="0"/>
              <a:t>Modelo</a:t>
            </a:r>
            <a:r>
              <a:rPr lang="en-US" sz="2800" dirty="0" smtClean="0"/>
              <a:t> SPEEDY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1985-2014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3,75 x 3,75 x 8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5450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Climatología</a:t>
            </a:r>
            <a:r>
              <a:rPr lang="en-US" dirty="0" smtClean="0"/>
              <a:t> </a:t>
            </a:r>
            <a:r>
              <a:rPr lang="en-US" dirty="0" err="1" smtClean="0"/>
              <a:t>Observada</a:t>
            </a:r>
            <a:endParaRPr lang="es-A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465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3077" name="Picture 5" descr="Z:\home\elio\Documents\Tesis\fig\defensa\unnamed-chunk-7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29" y="999704"/>
            <a:ext cx="8181541" cy="45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Anomalía</a:t>
            </a:r>
            <a:r>
              <a:rPr lang="en-US" dirty="0" smtClean="0"/>
              <a:t> zonal de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054" name="Picture 6" descr="Z:\home\elio\Documents\Tesis\fig\defensa\unnamed-chunk-8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67" y="1002350"/>
            <a:ext cx="7962066" cy="47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50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Anomalía</a:t>
            </a:r>
            <a:r>
              <a:rPr lang="en-US" dirty="0"/>
              <a:t> zonal de </a:t>
            </a:r>
            <a:r>
              <a:rPr lang="en-US" dirty="0" err="1"/>
              <a:t>geopotencial</a:t>
            </a:r>
            <a:endParaRPr lang="es-A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Corte en 60°S.</a:t>
            </a:r>
            <a:endParaRPr lang="es-AR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2636912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FALTA FIGURA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1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Viento</a:t>
            </a:r>
            <a:r>
              <a:rPr lang="en-US" dirty="0" smtClean="0"/>
              <a:t> zonal</a:t>
            </a:r>
            <a:endParaRPr lang="es-A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Media zonal del </a:t>
            </a:r>
            <a:r>
              <a:rPr lang="en-US" dirty="0" err="1" smtClean="0"/>
              <a:t>viento</a:t>
            </a:r>
            <a:r>
              <a:rPr lang="en-US" dirty="0" smtClean="0"/>
              <a:t> zonal. </a:t>
            </a:r>
            <a:endParaRPr lang="es-AR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2636912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FALTA FIGURA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3375" y="297397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¿La </a:t>
            </a:r>
            <a:r>
              <a:rPr lang="en-US" dirty="0" err="1" smtClean="0">
                <a:solidFill>
                  <a:srgbClr val="FF0000"/>
                </a:solidFill>
              </a:rPr>
              <a:t>pongo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endParaRPr lang="es-AR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Varianza</a:t>
            </a:r>
            <a:r>
              <a:rPr lang="en-US" dirty="0" smtClean="0"/>
              <a:t> </a:t>
            </a:r>
            <a:r>
              <a:rPr lang="en-US" dirty="0" err="1" smtClean="0"/>
              <a:t>explicada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onda</a:t>
            </a:r>
            <a:r>
              <a:rPr lang="en-US" dirty="0" smtClean="0"/>
              <a:t> </a:t>
            </a:r>
            <a:r>
              <a:rPr lang="en-US" dirty="0" err="1" smtClean="0"/>
              <a:t>planetaria</a:t>
            </a:r>
            <a:r>
              <a:rPr lang="en-US" dirty="0" smtClean="0"/>
              <a:t>.</a:t>
            </a:r>
            <a:endParaRPr lang="es-AR" dirty="0"/>
          </a:p>
        </p:txBody>
      </p:sp>
      <p:pic>
        <p:nvPicPr>
          <p:cNvPr id="4099" name="Picture 3" descr="Z:\home\elio\Documents\Tesis\fig\defensa\unnamed-chunk-1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1" y="980728"/>
            <a:ext cx="8187638" cy="45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88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endParaRPr lang="es-A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r>
              <a:rPr lang="en-US" dirty="0" smtClean="0"/>
              <a:t>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onda</a:t>
            </a:r>
            <a:r>
              <a:rPr lang="en-US" dirty="0" smtClean="0"/>
              <a:t> </a:t>
            </a:r>
            <a:r>
              <a:rPr lang="en-US" dirty="0" err="1" smtClean="0"/>
              <a:t>planetaria</a:t>
            </a:r>
            <a:r>
              <a:rPr lang="en-US" dirty="0" smtClean="0"/>
              <a:t>.</a:t>
            </a:r>
            <a:endParaRPr lang="es-AR" dirty="0"/>
          </a:p>
        </p:txBody>
      </p:sp>
      <p:pic>
        <p:nvPicPr>
          <p:cNvPr id="5123" name="Picture 3" descr="Z:\home\elio\Documents\Tesis\fig\defensa\unnamed-chunk-1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1" y="980728"/>
            <a:ext cx="8187638" cy="45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1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Climatología</a:t>
            </a:r>
            <a:r>
              <a:rPr lang="en-US" dirty="0" smtClean="0"/>
              <a:t> </a:t>
            </a:r>
            <a:r>
              <a:rPr lang="en-US" dirty="0" err="1" smtClean="0"/>
              <a:t>Observada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importancia</a:t>
            </a:r>
            <a:r>
              <a:rPr lang="en-US" dirty="0" smtClean="0"/>
              <a:t> de QS1 y QS3;</a:t>
            </a:r>
          </a:p>
          <a:p>
            <a:r>
              <a:rPr lang="en-US" dirty="0" smtClean="0"/>
              <a:t>???</a:t>
            </a:r>
          </a:p>
          <a:p>
            <a:r>
              <a:rPr lang="en-US" dirty="0" smtClean="0"/>
              <a:t>profit!</a:t>
            </a:r>
          </a:p>
          <a:p>
            <a:endParaRPr lang="en-US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6832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Onda</a:t>
            </a:r>
            <a:r>
              <a:rPr lang="en-US" dirty="0" smtClean="0"/>
              <a:t> 3</a:t>
            </a:r>
            <a:endParaRPr lang="es-A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755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Introducción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69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r>
              <a:rPr lang="en-US" baseline="30000" dirty="0"/>
              <a:t>3</a:t>
            </a:r>
            <a:endParaRPr lang="es-AR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Anomalía</a:t>
            </a:r>
            <a:r>
              <a:rPr lang="en-US" dirty="0" smtClean="0"/>
              <a:t> de </a:t>
            </a:r>
            <a:r>
              <a:rPr lang="en-US" dirty="0" err="1" smtClean="0"/>
              <a:t>geopotencial</a:t>
            </a:r>
            <a:r>
              <a:rPr lang="en-US" dirty="0" smtClean="0"/>
              <a:t> </a:t>
            </a:r>
            <a:r>
              <a:rPr lang="en-US" dirty="0" err="1" smtClean="0"/>
              <a:t>asociada</a:t>
            </a:r>
            <a:r>
              <a:rPr lang="en-US" dirty="0" smtClean="0"/>
              <a:t> a la QS3.</a:t>
            </a:r>
            <a:endParaRPr lang="es-AR" dirty="0"/>
          </a:p>
        </p:txBody>
      </p:sp>
      <p:pic>
        <p:nvPicPr>
          <p:cNvPr id="9218" name="Picture 2" descr="Z:\home\elio\Documents\Tesis\fig\defensa\unnamed-chunk-1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4" y="1196752"/>
            <a:ext cx="8266892" cy="399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20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r>
              <a:rPr lang="en-US" baseline="30000" dirty="0" smtClean="0"/>
              <a:t>3</a:t>
            </a:r>
            <a:endParaRPr lang="es-AR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Corte </a:t>
            </a:r>
            <a:r>
              <a:rPr lang="en-US" dirty="0" err="1" smtClean="0"/>
              <a:t>meridional</a:t>
            </a:r>
            <a:r>
              <a:rPr lang="en-US" dirty="0" smtClean="0"/>
              <a:t> en 60°S.</a:t>
            </a:r>
            <a:endParaRPr lang="es-AR" dirty="0"/>
          </a:p>
        </p:txBody>
      </p:sp>
      <p:pic>
        <p:nvPicPr>
          <p:cNvPr id="10242" name="Picture 2" descr="Z:\home\elio\Documents\Tesis\fig\defensa\unnamed-chunk-1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05" y="1412776"/>
            <a:ext cx="8272989" cy="335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1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Anomalía</a:t>
            </a:r>
            <a:r>
              <a:rPr lang="en-US" dirty="0" smtClean="0"/>
              <a:t> de </a:t>
            </a:r>
            <a:r>
              <a:rPr lang="en-US" dirty="0" err="1" smtClean="0"/>
              <a:t>amplitud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835698" y="5733256"/>
            <a:ext cx="5472606" cy="936625"/>
          </a:xfrm>
        </p:spPr>
        <p:txBody>
          <a:bodyPr/>
          <a:lstStyle/>
          <a:p>
            <a:r>
              <a:rPr lang="en-US" dirty="0" err="1" smtClean="0"/>
              <a:t>Anomalías</a:t>
            </a:r>
            <a:r>
              <a:rPr lang="en-US" dirty="0" smtClean="0"/>
              <a:t> </a:t>
            </a:r>
            <a:r>
              <a:rPr lang="en-US" dirty="0" err="1" smtClean="0"/>
              <a:t>zonales</a:t>
            </a:r>
            <a:r>
              <a:rPr lang="en-US" dirty="0" smtClean="0"/>
              <a:t> de la </a:t>
            </a:r>
            <a:r>
              <a:rPr lang="en-US" dirty="0" err="1" smtClean="0"/>
              <a:t>amplitud</a:t>
            </a:r>
            <a:r>
              <a:rPr lang="en-US" dirty="0" smtClean="0"/>
              <a:t> de la QS3 </a:t>
            </a:r>
            <a:r>
              <a:rPr lang="en-US" dirty="0" err="1" smtClean="0"/>
              <a:t>usando</a:t>
            </a:r>
            <a:r>
              <a:rPr lang="en-US" dirty="0" smtClean="0"/>
              <a:t> wavelets.</a:t>
            </a:r>
            <a:endParaRPr lang="es-AR" dirty="0"/>
          </a:p>
        </p:txBody>
      </p:sp>
      <p:pic>
        <p:nvPicPr>
          <p:cNvPr id="11266" name="Picture 2" descr="Z:\home\elio\Documents\Tesis\fig\defensa\unnamed-chunk-2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4" y="1196752"/>
            <a:ext cx="8266892" cy="399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3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Estacionariedad</a:t>
            </a:r>
            <a:endParaRPr lang="es-A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179514" y="5733256"/>
            <a:ext cx="8784974" cy="936625"/>
          </a:xfrm>
        </p:spPr>
        <p:txBody>
          <a:bodyPr/>
          <a:lstStyle/>
          <a:p>
            <a:r>
              <a:rPr lang="en-US" dirty="0" err="1" smtClean="0"/>
              <a:t>Cociente</a:t>
            </a:r>
            <a:r>
              <a:rPr lang="en-US" dirty="0" smtClean="0"/>
              <a:t> entre media de la </a:t>
            </a:r>
            <a:r>
              <a:rPr lang="en-US" dirty="0" err="1" smtClean="0"/>
              <a:t>amplitud</a:t>
            </a:r>
            <a:r>
              <a:rPr lang="en-US" dirty="0" smtClean="0"/>
              <a:t> y </a:t>
            </a:r>
            <a:r>
              <a:rPr lang="en-US" dirty="0" err="1" smtClean="0"/>
              <a:t>amplitud</a:t>
            </a:r>
            <a:r>
              <a:rPr lang="en-US" dirty="0" smtClean="0"/>
              <a:t> de la media </a:t>
            </a:r>
            <a:r>
              <a:rPr lang="en-US" dirty="0" err="1" smtClean="0"/>
              <a:t>climatológica</a:t>
            </a:r>
            <a:r>
              <a:rPr lang="en-US" dirty="0" smtClean="0"/>
              <a:t>.</a:t>
            </a:r>
          </a:p>
          <a:p>
            <a:r>
              <a:rPr lang="en-US" dirty="0" smtClean="0"/>
              <a:t>1 = </a:t>
            </a:r>
            <a:r>
              <a:rPr lang="en-US" dirty="0" err="1" smtClean="0"/>
              <a:t>perfectamente</a:t>
            </a:r>
            <a:r>
              <a:rPr lang="en-US" dirty="0" smtClean="0"/>
              <a:t> </a:t>
            </a:r>
            <a:r>
              <a:rPr lang="en-US" dirty="0" err="1" smtClean="0"/>
              <a:t>estacionario</a:t>
            </a:r>
            <a:r>
              <a:rPr lang="en-US" dirty="0" smtClean="0"/>
              <a:t>; 0 = no </a:t>
            </a:r>
            <a:r>
              <a:rPr lang="en-US" dirty="0" err="1" smtClean="0"/>
              <a:t>estacionario</a:t>
            </a:r>
            <a:r>
              <a:rPr lang="en-US" dirty="0" smtClean="0"/>
              <a:t>. </a:t>
            </a:r>
            <a:endParaRPr lang="es-AR" dirty="0"/>
          </a:p>
        </p:txBody>
      </p:sp>
      <p:pic>
        <p:nvPicPr>
          <p:cNvPr id="12290" name="Picture 2" descr="Z:\home\elio\Documents\Tesis\fig\defensa\unnamed-chunk-2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4" y="1196752"/>
            <a:ext cx="8266892" cy="40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3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290" name="Picture 2" descr="Z:\home\elio\Documents\Tesis\fig\defensa\unnamed-chunk-2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-46021"/>
            <a:ext cx="8010838" cy="347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Z:\home\elio\Documents\Tesis\fig\defensa\unnamed-chunk-24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36" y="2107546"/>
            <a:ext cx="6541575" cy="334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Z:\home\elio\Documents\Tesis\fig\defensa\unnamed-chunk-25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710" y="2420891"/>
            <a:ext cx="8010838" cy="417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52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r>
              <a:rPr lang="en-US" dirty="0" smtClean="0"/>
              <a:t> media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r>
              <a:rPr lang="en-US" dirty="0" smtClean="0"/>
              <a:t> media entre 45°S y 65°S y 700hPa y 100hPa.</a:t>
            </a:r>
            <a:endParaRPr lang="es-AR" dirty="0"/>
          </a:p>
        </p:txBody>
      </p:sp>
      <p:pic>
        <p:nvPicPr>
          <p:cNvPr id="2" name="Picture 2" descr="Z:\home\elio\Documents\Tesis\fig\defensa\unnamed-chunk-2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61" y="1484784"/>
            <a:ext cx="8468078" cy="340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11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r>
              <a:rPr lang="en-US" dirty="0" smtClean="0"/>
              <a:t> media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" name="Picture 2" descr="Z:\home\elio\Documents\Tesis\fig\defensa\unnamed-chunk-2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82" y="836712"/>
            <a:ext cx="8541236" cy="490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5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Fase</a:t>
            </a:r>
            <a:r>
              <a:rPr lang="en-US" dirty="0" smtClean="0"/>
              <a:t> media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Fase</a:t>
            </a:r>
            <a:r>
              <a:rPr lang="en-US" dirty="0" smtClean="0"/>
              <a:t> media </a:t>
            </a:r>
            <a:r>
              <a:rPr lang="en-US" dirty="0"/>
              <a:t>entre 45°S y 65°S y 700hPa y </a:t>
            </a:r>
            <a:r>
              <a:rPr lang="en-US" dirty="0" smtClean="0"/>
              <a:t>100hPa</a:t>
            </a:r>
            <a:r>
              <a:rPr lang="es-AR" dirty="0" smtClean="0"/>
              <a:t>.</a:t>
            </a:r>
            <a:endParaRPr lang="es-AR" dirty="0"/>
          </a:p>
        </p:txBody>
      </p:sp>
      <p:pic>
        <p:nvPicPr>
          <p:cNvPr id="2" name="Picture 2" descr="Z:\home\elio\Documents\Tesis\fig\defensa\unnamed-chunk-3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7" y="908720"/>
            <a:ext cx="8175445" cy="481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7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6386" name="Picture 2" descr="Z:\home\elio\Documents\Tesis\fig\defensa\unnamed-chunk-3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7" y="164033"/>
            <a:ext cx="7289203" cy="19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Z:\home\elio\Documents\Tesis\fig\defensa\unnamed-chunk-3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406" y="2420893"/>
            <a:ext cx="4881188" cy="39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04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7410" name="Picture 2" descr="Z:\home\elio\Documents\Tesis\fig\defensa\unnamed-chunk-3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62" y="692697"/>
            <a:ext cx="7065876" cy="518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52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Z:\home\elio\Documents\Tesis\fig\defensa\unnamed-chunk-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811" y="1342405"/>
            <a:ext cx="4576377" cy="417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Z:\home\elio\Documents\Tesis\fig\defensa\unnamed-chunk-5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19" y="395977"/>
            <a:ext cx="6565961" cy="606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0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8435" name="Picture 3" descr="Z:\home\elio\Documents\Tesis\fig\defensa\unnamed-chunk-33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75" y="1798004"/>
            <a:ext cx="6559865" cy="335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5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Regresión</a:t>
            </a:r>
            <a:r>
              <a:rPr lang="en-US" dirty="0" smtClean="0"/>
              <a:t> de Z con </a:t>
            </a:r>
            <a:r>
              <a:rPr lang="en-US" dirty="0" err="1" smtClean="0"/>
              <a:t>amplitud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147" name="Picture 3" descr="Z:\home\elio\Documents\Tesis\fig\defensa\unnamed-chunk-3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4" y="836712"/>
            <a:ext cx="8266892" cy="479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6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Onda</a:t>
            </a:r>
            <a:r>
              <a:rPr lang="en-US" dirty="0" smtClean="0"/>
              <a:t> 3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mayor </a:t>
            </a:r>
            <a:r>
              <a:rPr lang="en-US" dirty="0" err="1"/>
              <a:t>estacionariedad</a:t>
            </a:r>
            <a:r>
              <a:rPr lang="en-US" dirty="0"/>
              <a:t> al </a:t>
            </a:r>
            <a:r>
              <a:rPr lang="en-US" dirty="0" err="1"/>
              <a:t>sur</a:t>
            </a:r>
            <a:r>
              <a:rPr lang="en-US" dirty="0"/>
              <a:t> del </a:t>
            </a:r>
            <a:r>
              <a:rPr lang="en-US" dirty="0" err="1"/>
              <a:t>Índico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ciclos</a:t>
            </a:r>
            <a:r>
              <a:rPr lang="en-US" dirty="0" smtClean="0"/>
              <a:t> </a:t>
            </a:r>
            <a:r>
              <a:rPr lang="en-US" dirty="0" err="1" smtClean="0"/>
              <a:t>anuales</a:t>
            </a:r>
            <a:r>
              <a:rPr lang="en-US" dirty="0" smtClean="0"/>
              <a:t> de </a:t>
            </a:r>
            <a:r>
              <a:rPr lang="en-US" dirty="0" err="1" smtClean="0"/>
              <a:t>fase</a:t>
            </a:r>
            <a:r>
              <a:rPr lang="en-US" dirty="0" smtClean="0"/>
              <a:t> y </a:t>
            </a:r>
            <a:r>
              <a:rPr lang="en-US" dirty="0" err="1" smtClean="0"/>
              <a:t>amplitud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mucha</a:t>
            </a:r>
            <a:r>
              <a:rPr lang="en-US" dirty="0" smtClean="0"/>
              <a:t> </a:t>
            </a:r>
            <a:r>
              <a:rPr lang="en-US" dirty="0" err="1" smtClean="0"/>
              <a:t>variabilidad</a:t>
            </a:r>
            <a:r>
              <a:rPr lang="en-US" dirty="0" smtClean="0"/>
              <a:t> en la </a:t>
            </a:r>
            <a:r>
              <a:rPr lang="en-US" dirty="0" err="1" smtClean="0"/>
              <a:t>fase</a:t>
            </a:r>
            <a:r>
              <a:rPr lang="en-US" dirty="0" smtClean="0"/>
              <a:t>; </a:t>
            </a:r>
          </a:p>
          <a:p>
            <a:r>
              <a:rPr lang="en-US" dirty="0" err="1" smtClean="0"/>
              <a:t>heterogeneidad</a:t>
            </a:r>
            <a:r>
              <a:rPr lang="en-US" dirty="0" smtClean="0"/>
              <a:t> </a:t>
            </a:r>
            <a:r>
              <a:rPr lang="en-US" dirty="0" err="1" smtClean="0"/>
              <a:t>mensual</a:t>
            </a:r>
            <a:r>
              <a:rPr lang="en-US" dirty="0" smtClean="0"/>
              <a:t> en el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típico</a:t>
            </a:r>
            <a:r>
              <a:rPr lang="en-US" dirty="0" smtClean="0"/>
              <a:t> de la </a:t>
            </a:r>
            <a:r>
              <a:rPr lang="en-US" dirty="0" err="1" smtClean="0"/>
              <a:t>atmósfera</a:t>
            </a:r>
            <a:r>
              <a:rPr lang="en-US" dirty="0" smtClean="0"/>
              <a:t>;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distintos</a:t>
            </a:r>
            <a:r>
              <a:rPr lang="en-US" dirty="0" smtClean="0"/>
              <a:t> </a:t>
            </a:r>
            <a:r>
              <a:rPr lang="en-US" dirty="0" err="1" smtClean="0"/>
              <a:t>fenómenos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899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Experimentos</a:t>
            </a:r>
            <a:r>
              <a:rPr lang="en-US" dirty="0" smtClean="0"/>
              <a:t> </a:t>
            </a:r>
            <a:r>
              <a:rPr lang="en-US" dirty="0" err="1" smtClean="0"/>
              <a:t>numéricos</a:t>
            </a:r>
            <a:endParaRPr lang="es-A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Validación</a:t>
            </a:r>
            <a:r>
              <a:rPr lang="en-US" dirty="0" smtClean="0"/>
              <a:t> de la </a:t>
            </a:r>
            <a:r>
              <a:rPr lang="en-US" dirty="0" err="1" smtClean="0"/>
              <a:t>corrida</a:t>
            </a:r>
            <a:r>
              <a:rPr lang="en-US" dirty="0" smtClean="0"/>
              <a:t> Control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Experimentos</a:t>
            </a:r>
            <a:r>
              <a:rPr lang="en-US" dirty="0" smtClean="0"/>
              <a:t> de </a:t>
            </a:r>
            <a:r>
              <a:rPr lang="en-US" dirty="0" err="1" smtClean="0"/>
              <a:t>sensibilidad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4776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1115617" y="6021288"/>
            <a:ext cx="6912768" cy="936625"/>
          </a:xfrm>
        </p:spPr>
        <p:txBody>
          <a:bodyPr/>
          <a:lstStyle/>
          <a:p>
            <a:r>
              <a:rPr lang="en-US" dirty="0" err="1" smtClean="0"/>
              <a:t>Anomalía</a:t>
            </a:r>
            <a:r>
              <a:rPr lang="en-US" dirty="0" smtClean="0"/>
              <a:t> zonal de </a:t>
            </a:r>
            <a:r>
              <a:rPr lang="en-US" dirty="0" err="1" smtClean="0"/>
              <a:t>geopotencial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SPEED en </a:t>
            </a:r>
            <a:r>
              <a:rPr lang="en-US" dirty="0" err="1" smtClean="0"/>
              <a:t>sombreado</a:t>
            </a:r>
            <a:r>
              <a:rPr lang="en-US" dirty="0" smtClean="0"/>
              <a:t> y NCEP en </a:t>
            </a:r>
            <a:r>
              <a:rPr lang="en-US" dirty="0" err="1" smtClean="0"/>
              <a:t>contornos</a:t>
            </a:r>
            <a:r>
              <a:rPr lang="en-US" dirty="0" smtClean="0"/>
              <a:t>. </a:t>
            </a:r>
            <a:endParaRPr lang="es-AR" dirty="0"/>
          </a:p>
        </p:txBody>
      </p:sp>
      <p:pic>
        <p:nvPicPr>
          <p:cNvPr id="8196" name="Picture 4" descr="Z:\home\elio\Documents\Tesis\fig\defensa\unnamed-chunk-4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37" y="980728"/>
            <a:ext cx="6626926" cy="47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Altura</a:t>
            </a:r>
            <a:r>
              <a:rPr lang="en-US" dirty="0" smtClean="0"/>
              <a:t>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6386" name="Picture 2" descr="Z:\home\elio\Documents\Tesis\fig\defensa\unnamed-chunk-4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0" y="908720"/>
            <a:ext cx="8218120" cy="47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3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Viento</a:t>
            </a:r>
            <a:r>
              <a:rPr lang="en-US" dirty="0" smtClean="0"/>
              <a:t> zonal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Media zonal del </a:t>
            </a:r>
            <a:r>
              <a:rPr lang="en-US" dirty="0" err="1" smtClean="0"/>
              <a:t>viento</a:t>
            </a:r>
            <a:r>
              <a:rPr lang="en-US" dirty="0" smtClean="0"/>
              <a:t> zonal  </a:t>
            </a:r>
            <a:r>
              <a:rPr lang="en-US" dirty="0" err="1"/>
              <a:t>para</a:t>
            </a:r>
            <a:r>
              <a:rPr lang="en-US" dirty="0"/>
              <a:t> SPEED en </a:t>
            </a:r>
            <a:r>
              <a:rPr lang="en-US" dirty="0" err="1"/>
              <a:t>sombreado</a:t>
            </a:r>
            <a:r>
              <a:rPr lang="en-US" dirty="0"/>
              <a:t> y NCEP en </a:t>
            </a:r>
            <a:r>
              <a:rPr lang="en-US" dirty="0" err="1"/>
              <a:t>contornos</a:t>
            </a:r>
            <a:r>
              <a:rPr lang="en-US" dirty="0"/>
              <a:t>. </a:t>
            </a:r>
            <a:endParaRPr lang="es-AR" dirty="0"/>
          </a:p>
          <a:p>
            <a:endParaRPr lang="es-AR" dirty="0"/>
          </a:p>
        </p:txBody>
      </p:sp>
      <p:pic>
        <p:nvPicPr>
          <p:cNvPr id="17410" name="Picture 2" descr="Z:\home\elio\Documents\Tesis\fig\defensa\unnamed-chunk-4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30" y="908720"/>
            <a:ext cx="8358340" cy="47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2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endParaRPr lang="es-A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r>
              <a:rPr lang="en-US" dirty="0" smtClean="0"/>
              <a:t> de la QS3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/>
              <a:t>SPEED en </a:t>
            </a:r>
            <a:r>
              <a:rPr lang="en-US" dirty="0" err="1"/>
              <a:t>sombreado</a:t>
            </a:r>
            <a:r>
              <a:rPr lang="en-US" dirty="0"/>
              <a:t> y NCEP en </a:t>
            </a:r>
            <a:r>
              <a:rPr lang="en-US" dirty="0" err="1"/>
              <a:t>contornos</a:t>
            </a:r>
            <a:r>
              <a:rPr lang="en-US" dirty="0"/>
              <a:t>. </a:t>
            </a:r>
            <a:endParaRPr lang="es-AR" dirty="0"/>
          </a:p>
        </p:txBody>
      </p:sp>
      <p:pic>
        <p:nvPicPr>
          <p:cNvPr id="18434" name="Picture 2" descr="Z:\home\elio\Documents\Tesis\fig\defensa\unnamed-chunk-44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30" y="908720"/>
            <a:ext cx="8358340" cy="47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5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r>
              <a:rPr lang="en-US" baseline="30000" dirty="0" smtClean="0"/>
              <a:t>3</a:t>
            </a:r>
            <a:endParaRPr lang="es-AR" baseline="30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/>
              <a:t>SPEED en </a:t>
            </a:r>
            <a:r>
              <a:rPr lang="en-US" dirty="0" err="1"/>
              <a:t>sombreado</a:t>
            </a:r>
            <a:r>
              <a:rPr lang="en-US" dirty="0"/>
              <a:t> y NCEP en </a:t>
            </a:r>
            <a:r>
              <a:rPr lang="en-US" dirty="0" err="1"/>
              <a:t>contornos</a:t>
            </a:r>
            <a:r>
              <a:rPr lang="en-US" dirty="0"/>
              <a:t>. </a:t>
            </a:r>
            <a:endParaRPr lang="es-AR" dirty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19458" name="Picture 2" descr="Z:\home\elio\Documents\Tesis\fig\defensa\unnamed-chunk-4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4" y="1186335"/>
            <a:ext cx="8266892" cy="399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5586" y="548680"/>
            <a:ext cx="745282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1"/>
                </a:solidFill>
              </a:rPr>
              <a:t>Control</a:t>
            </a:r>
            <a:r>
              <a:rPr lang="en-US" sz="2800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	</a:t>
            </a:r>
            <a:r>
              <a:rPr lang="en-US" sz="2800" b="1" dirty="0" err="1">
                <a:solidFill>
                  <a:schemeClr val="bg1"/>
                </a:solidFill>
              </a:rPr>
              <a:t>Corrida</a:t>
            </a:r>
            <a:r>
              <a:rPr lang="en-US" sz="2800" b="1" dirty="0">
                <a:solidFill>
                  <a:schemeClr val="bg1"/>
                </a:solidFill>
              </a:rPr>
              <a:t> “real”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smtClean="0">
                <a:solidFill>
                  <a:schemeClr val="bg1"/>
                </a:solidFill>
              </a:rPr>
              <a:t>con </a:t>
            </a:r>
            <a:r>
              <a:rPr lang="en-US" sz="2400" dirty="0" err="1" smtClean="0">
                <a:solidFill>
                  <a:schemeClr val="bg1"/>
                </a:solidFill>
              </a:rPr>
              <a:t>modelo</a:t>
            </a:r>
            <a:r>
              <a:rPr lang="en-US" sz="2400" dirty="0" smtClean="0">
                <a:solidFill>
                  <a:schemeClr val="bg1"/>
                </a:solidFill>
              </a:rPr>
              <a:t> de mar y </a:t>
            </a:r>
            <a:r>
              <a:rPr lang="en-US" sz="2400" dirty="0" err="1" smtClean="0">
                <a:solidFill>
                  <a:schemeClr val="bg1"/>
                </a:solidFill>
              </a:rPr>
              <a:t>suelo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	SST </a:t>
            </a:r>
            <a:r>
              <a:rPr lang="en-US" sz="2400" dirty="0" err="1" smtClean="0">
                <a:solidFill>
                  <a:schemeClr val="bg1"/>
                </a:solidFill>
              </a:rPr>
              <a:t>observada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</a:rPr>
              <a:t>HadISST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	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1"/>
                </a:solidFill>
              </a:rPr>
              <a:t>NOLAND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	</a:t>
            </a:r>
            <a:r>
              <a:rPr lang="en-US" sz="2800" b="1" dirty="0" smtClean="0">
                <a:solidFill>
                  <a:schemeClr val="bg1"/>
                </a:solidFill>
              </a:rPr>
              <a:t>Sin </a:t>
            </a:r>
            <a:r>
              <a:rPr lang="en-US" sz="2800" b="1" dirty="0" err="1">
                <a:solidFill>
                  <a:schemeClr val="bg1"/>
                </a:solidFill>
              </a:rPr>
              <a:t>interacción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suṕerficie-atmósfera</a:t>
            </a:r>
            <a:r>
              <a:rPr lang="en-US" sz="2800" b="1" dirty="0" smtClean="0">
                <a:solidFill>
                  <a:schemeClr val="bg1"/>
                </a:solidFill>
              </a:rPr>
              <a:t/>
            </a:r>
            <a:br>
              <a:rPr lang="en-US" sz="2800" b="1" dirty="0" smtClean="0">
                <a:solidFill>
                  <a:schemeClr val="bg1"/>
                </a:solidFill>
              </a:rPr>
            </a:br>
            <a:r>
              <a:rPr lang="en-US" sz="2800" b="1" dirty="0" smtClean="0">
                <a:solidFill>
                  <a:schemeClr val="bg1"/>
                </a:solidFill>
              </a:rPr>
              <a:t>	</a:t>
            </a:r>
            <a:r>
              <a:rPr lang="en-US" sz="2400" dirty="0" smtClean="0">
                <a:solidFill>
                  <a:schemeClr val="bg1"/>
                </a:solidFill>
              </a:rPr>
              <a:t>sin </a:t>
            </a:r>
            <a:r>
              <a:rPr lang="en-US" sz="2400" dirty="0" err="1" smtClean="0">
                <a:solidFill>
                  <a:schemeClr val="bg1"/>
                </a:solidFill>
              </a:rPr>
              <a:t>modelo</a:t>
            </a:r>
            <a:r>
              <a:rPr lang="en-US" sz="2400" dirty="0" smtClean="0">
                <a:solidFill>
                  <a:schemeClr val="bg1"/>
                </a:solidFill>
              </a:rPr>
              <a:t> de mar </a:t>
            </a:r>
            <a:r>
              <a:rPr lang="en-US" sz="2400" dirty="0" err="1" smtClean="0">
                <a:solidFill>
                  <a:schemeClr val="bg1"/>
                </a:solidFill>
              </a:rPr>
              <a:t>ni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suelo</a:t>
            </a:r>
            <a:r>
              <a:rPr lang="en-US" sz="2400" dirty="0" smtClean="0">
                <a:solidFill>
                  <a:schemeClr val="bg1"/>
                </a:solidFill>
              </a:rPr>
              <a:t/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	SST </a:t>
            </a:r>
            <a:r>
              <a:rPr lang="en-US" sz="2400" dirty="0" err="1" smtClean="0">
                <a:solidFill>
                  <a:schemeClr val="bg1"/>
                </a:solidFill>
              </a:rPr>
              <a:t>es</a:t>
            </a:r>
            <a:r>
              <a:rPr lang="en-US" sz="2400" dirty="0" smtClean="0">
                <a:solidFill>
                  <a:schemeClr val="bg1"/>
                </a:solidFill>
              </a:rPr>
              <a:t> la media </a:t>
            </a:r>
            <a:r>
              <a:rPr lang="en-US" sz="2400" dirty="0" err="1" smtClean="0">
                <a:solidFill>
                  <a:schemeClr val="bg1"/>
                </a:solidFill>
              </a:rPr>
              <a:t>mensual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climatológica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br>
              <a:rPr lang="en-US" sz="2400" dirty="0" smtClean="0">
                <a:solidFill>
                  <a:schemeClr val="bg1"/>
                </a:solidFill>
              </a:rPr>
            </a:b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bg1"/>
                </a:solidFill>
              </a:rPr>
              <a:t>SSTZONAL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	</a:t>
            </a:r>
            <a:r>
              <a:rPr lang="en-US" sz="2800" b="1" dirty="0" smtClean="0">
                <a:solidFill>
                  <a:schemeClr val="bg1"/>
                </a:solidFill>
              </a:rPr>
              <a:t>Sin </a:t>
            </a:r>
            <a:r>
              <a:rPr lang="en-US" sz="2800" b="1" dirty="0" err="1" smtClean="0">
                <a:solidFill>
                  <a:schemeClr val="bg1"/>
                </a:solidFill>
              </a:rPr>
              <a:t>asimetrías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zonales</a:t>
            </a:r>
            <a:r>
              <a:rPr lang="en-US" sz="2800" b="1" dirty="0" smtClean="0">
                <a:solidFill>
                  <a:schemeClr val="bg1"/>
                </a:solidFill>
              </a:rPr>
              <a:t/>
            </a:r>
            <a:br>
              <a:rPr lang="en-US" sz="2800" b="1" dirty="0" smtClean="0">
                <a:solidFill>
                  <a:schemeClr val="bg1"/>
                </a:solidFill>
              </a:rPr>
            </a:br>
            <a:r>
              <a:rPr lang="en-US" sz="2800" b="1" dirty="0" smtClean="0">
                <a:solidFill>
                  <a:schemeClr val="bg1"/>
                </a:solidFill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</a:rPr>
              <a:t>como</a:t>
            </a:r>
            <a:r>
              <a:rPr lang="en-US" sz="2400" dirty="0" smtClean="0">
                <a:solidFill>
                  <a:schemeClr val="bg1"/>
                </a:solidFill>
              </a:rPr>
              <a:t> NOLAN +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	SST </a:t>
            </a:r>
            <a:r>
              <a:rPr lang="en-US" sz="2400" dirty="0" err="1" smtClean="0">
                <a:solidFill>
                  <a:schemeClr val="bg1"/>
                </a:solidFill>
              </a:rPr>
              <a:t>es</a:t>
            </a:r>
            <a:r>
              <a:rPr lang="en-US" sz="2400" dirty="0" smtClean="0">
                <a:solidFill>
                  <a:schemeClr val="bg1"/>
                </a:solidFill>
              </a:rPr>
              <a:t> la media zonal de la media </a:t>
            </a:r>
            <a:r>
              <a:rPr lang="en-US" sz="2400" dirty="0" err="1" smtClean="0">
                <a:solidFill>
                  <a:schemeClr val="bg1"/>
                </a:solidFill>
              </a:rPr>
              <a:t>climatológica</a:t>
            </a:r>
            <a:endParaRPr lang="es-A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7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137228"/>
              </p:ext>
            </p:extLst>
          </p:nvPr>
        </p:nvGraphicFramePr>
        <p:xfrm>
          <a:off x="323528" y="1340768"/>
          <a:ext cx="8640960" cy="40233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664296"/>
                <a:gridCol w="3096344"/>
                <a:gridCol w="288032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Número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n-US" sz="2400" baseline="0" dirty="0" err="1" smtClean="0">
                          <a:solidFill>
                            <a:schemeClr val="bg1"/>
                          </a:solidFill>
                        </a:rPr>
                        <a:t>onda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%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n-US" sz="2400" baseline="0" dirty="0" err="1" smtClean="0">
                          <a:solidFill>
                            <a:schemeClr val="bg1"/>
                          </a:solidFill>
                        </a:rPr>
                        <a:t>varianza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Media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climatológica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Media de 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valores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chemeClr val="bg1"/>
                          </a:solidFill>
                        </a:rPr>
                        <a:t>diarios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90,8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0,4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8,2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0,4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s-A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40152" y="5494802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</a:rPr>
              <a:t>van Loon y </a:t>
            </a:r>
            <a:r>
              <a:rPr lang="en-US" sz="1400" dirty="0" err="1" smtClean="0">
                <a:solidFill>
                  <a:schemeClr val="bg1"/>
                </a:solidFill>
              </a:rPr>
              <a:t>Jenne</a:t>
            </a:r>
            <a:r>
              <a:rPr lang="en-US" sz="1400" dirty="0" smtClean="0">
                <a:solidFill>
                  <a:schemeClr val="bg1"/>
                </a:solidFill>
              </a:rPr>
              <a:t> (1972)</a:t>
            </a:r>
            <a:endParaRPr lang="es-AR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0352" y="335699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¿</a:t>
            </a:r>
            <a:r>
              <a:rPr lang="en-US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Explicrar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? </a:t>
            </a: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¿</a:t>
            </a:r>
            <a:r>
              <a:rPr lang="en-US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mostrar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?</a:t>
            </a:r>
            <a:endParaRPr lang="es-AR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0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Anomalía</a:t>
            </a:r>
            <a:r>
              <a:rPr lang="en-US" dirty="0" smtClean="0"/>
              <a:t> de </a:t>
            </a:r>
            <a:r>
              <a:rPr lang="en-US" dirty="0" err="1" smtClean="0"/>
              <a:t>geopotencial</a:t>
            </a:r>
            <a:endParaRPr lang="es-AR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68544" y="2078007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Detalle</a:t>
            </a:r>
            <a:r>
              <a:rPr lang="en-US" dirty="0" smtClean="0">
                <a:solidFill>
                  <a:srgbClr val="FF0000"/>
                </a:solidFill>
              </a:rPr>
              <a:t> de </a:t>
            </a:r>
            <a:r>
              <a:rPr lang="en-US" dirty="0" err="1" smtClean="0">
                <a:solidFill>
                  <a:srgbClr val="FF0000"/>
                </a:solidFill>
              </a:rPr>
              <a:t>qué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significa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cada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corrida</a:t>
            </a:r>
            <a:r>
              <a:rPr lang="en-US" dirty="0" smtClean="0">
                <a:solidFill>
                  <a:srgbClr val="FF0000"/>
                </a:solidFill>
              </a:rPr>
              <a:t>??</a:t>
            </a:r>
            <a:endParaRPr lang="es-AR" dirty="0">
              <a:solidFill>
                <a:srgbClr val="FF0000"/>
              </a:solidFill>
            </a:endParaRPr>
          </a:p>
        </p:txBody>
      </p:sp>
      <p:pic>
        <p:nvPicPr>
          <p:cNvPr id="20482" name="Picture 2" descr="Z:\home\elio\Documents\Tesis\fig\defensa\unnamed-chunk-4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1" y="908720"/>
            <a:ext cx="8010838" cy="47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28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endParaRPr lang="es-A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r>
              <a:rPr lang="en-US" dirty="0" smtClean="0"/>
              <a:t> de la QS3 del campo </a:t>
            </a:r>
            <a:r>
              <a:rPr lang="en-US" dirty="0" err="1" smtClean="0"/>
              <a:t>medio</a:t>
            </a:r>
            <a:r>
              <a:rPr lang="en-US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141277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Hay </a:t>
            </a:r>
            <a:r>
              <a:rPr lang="en-US" dirty="0" err="1" smtClean="0">
                <a:solidFill>
                  <a:srgbClr val="FF0000"/>
                </a:solidFill>
              </a:rPr>
              <a:t>que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cambiarlaaaa</a:t>
            </a:r>
            <a:r>
              <a:rPr lang="en-US" dirty="0" smtClean="0">
                <a:solidFill>
                  <a:srgbClr val="FF0000"/>
                </a:solidFill>
              </a:rPr>
              <a:t>??</a:t>
            </a:r>
            <a:endParaRPr lang="es-AR" dirty="0">
              <a:solidFill>
                <a:srgbClr val="FF0000"/>
              </a:solidFill>
            </a:endParaRPr>
          </a:p>
        </p:txBody>
      </p:sp>
      <p:pic>
        <p:nvPicPr>
          <p:cNvPr id="21506" name="Picture 2" descr="Z:\home\elio\Documents\Tesis\fig\defensa\unnamed-chunk-4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1" y="980728"/>
            <a:ext cx="8187638" cy="466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5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endParaRPr lang="es-A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 smtClean="0"/>
              <a:t>Amplitud</a:t>
            </a:r>
            <a:r>
              <a:rPr lang="en-US" dirty="0" smtClean="0"/>
              <a:t> media de la QS3 </a:t>
            </a:r>
            <a:r>
              <a:rPr lang="en-US" dirty="0" err="1" smtClean="0"/>
              <a:t>instantánea</a:t>
            </a:r>
            <a:r>
              <a:rPr lang="en-US" dirty="0" smtClean="0"/>
              <a:t>.</a:t>
            </a:r>
            <a:endParaRPr lang="es-AR" dirty="0"/>
          </a:p>
        </p:txBody>
      </p:sp>
      <p:pic>
        <p:nvPicPr>
          <p:cNvPr id="22530" name="Picture 2" descr="Z:\home\elio\Documents\Tesis\fig\defensa\unnamed-chunk-50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1" y="980728"/>
            <a:ext cx="8187638" cy="466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9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</a:t>
            </a:r>
            <a:r>
              <a:rPr lang="en-US" dirty="0" err="1"/>
              <a:t>numéricos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Control</a:t>
            </a:r>
            <a:r>
              <a:rPr lang="en-US" dirty="0" smtClean="0"/>
              <a:t> genera la QS1 a </a:t>
            </a:r>
            <a:r>
              <a:rPr lang="en-US" dirty="0" err="1" smtClean="0"/>
              <a:t>pesar</a:t>
            </a:r>
            <a:r>
              <a:rPr lang="en-US" dirty="0" smtClean="0"/>
              <a:t> de no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estratósfera</a:t>
            </a:r>
            <a:r>
              <a:rPr lang="en-US" dirty="0" smtClean="0"/>
              <a:t>;</a:t>
            </a:r>
          </a:p>
          <a:p>
            <a:r>
              <a:rPr lang="en-US" b="1" dirty="0" smtClean="0"/>
              <a:t>Control</a:t>
            </a:r>
            <a:r>
              <a:rPr lang="en-US" dirty="0" smtClean="0"/>
              <a:t> </a:t>
            </a:r>
            <a:r>
              <a:rPr lang="en-US" dirty="0" err="1" smtClean="0"/>
              <a:t>simula</a:t>
            </a:r>
            <a:r>
              <a:rPr lang="en-US" dirty="0" smtClean="0"/>
              <a:t> la QS3 con </a:t>
            </a:r>
            <a:r>
              <a:rPr lang="en-US" dirty="0" err="1" smtClean="0"/>
              <a:t>desempeño</a:t>
            </a:r>
            <a:r>
              <a:rPr lang="en-US" dirty="0" smtClean="0"/>
              <a:t> variable;</a:t>
            </a:r>
          </a:p>
          <a:p>
            <a:r>
              <a:rPr lang="en-US" dirty="0" err="1" smtClean="0"/>
              <a:t>variaciones</a:t>
            </a:r>
            <a:r>
              <a:rPr lang="en-US" dirty="0" smtClean="0"/>
              <a:t> </a:t>
            </a:r>
            <a:r>
              <a:rPr lang="en-US" dirty="0" err="1" smtClean="0"/>
              <a:t>estacionales</a:t>
            </a:r>
            <a:r>
              <a:rPr lang="en-US" dirty="0" smtClean="0"/>
              <a:t> en la </a:t>
            </a:r>
            <a:r>
              <a:rPr lang="en-US" dirty="0" err="1" smtClean="0"/>
              <a:t>respuesta</a:t>
            </a:r>
            <a:r>
              <a:rPr lang="en-US" dirty="0" smtClean="0"/>
              <a:t> a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condiciones</a:t>
            </a:r>
            <a:r>
              <a:rPr lang="en-US" dirty="0" smtClean="0"/>
              <a:t> de </a:t>
            </a:r>
            <a:r>
              <a:rPr lang="en-US" dirty="0" err="1" smtClean="0"/>
              <a:t>contorno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cambios</a:t>
            </a:r>
            <a:r>
              <a:rPr lang="en-US" dirty="0" smtClean="0"/>
              <a:t> en la QS3 son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disminución</a:t>
            </a:r>
            <a:r>
              <a:rPr lang="en-US" dirty="0" smtClean="0"/>
              <a:t> en la </a:t>
            </a:r>
            <a:r>
              <a:rPr lang="en-US" dirty="0" err="1" smtClean="0"/>
              <a:t>estacionariedad</a:t>
            </a:r>
            <a:r>
              <a:rPr lang="en-US" dirty="0" smtClean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405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Conclusiones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017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3393" y="6307579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Raphael (2007)</a:t>
            </a:r>
            <a:endParaRPr lang="es-AR" sz="14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50" y="46402"/>
            <a:ext cx="6336702" cy="590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reeform 8"/>
          <p:cNvSpPr/>
          <p:nvPr/>
        </p:nvSpPr>
        <p:spPr>
          <a:xfrm>
            <a:off x="3133725" y="1819275"/>
            <a:ext cx="1219200" cy="962025"/>
          </a:xfrm>
          <a:custGeom>
            <a:avLst/>
            <a:gdLst>
              <a:gd name="connsiteX0" fmla="*/ 1219200 w 1219200"/>
              <a:gd name="connsiteY0" fmla="*/ 962025 h 962025"/>
              <a:gd name="connsiteX1" fmla="*/ 819150 w 1219200"/>
              <a:gd name="connsiteY1" fmla="*/ 247650 h 962025"/>
              <a:gd name="connsiteX2" fmla="*/ 0 w 1219200"/>
              <a:gd name="connsiteY2" fmla="*/ 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" h="962025">
                <a:moveTo>
                  <a:pt x="1219200" y="962025"/>
                </a:moveTo>
                <a:cubicBezTo>
                  <a:pt x="1120775" y="685006"/>
                  <a:pt x="1022350" y="407987"/>
                  <a:pt x="819150" y="247650"/>
                </a:cubicBezTo>
                <a:cubicBezTo>
                  <a:pt x="615950" y="87313"/>
                  <a:pt x="307975" y="43656"/>
                  <a:pt x="0" y="0"/>
                </a:cubicBezTo>
              </a:path>
            </a:pathLst>
          </a:custGeom>
          <a:ln w="57150">
            <a:solidFill>
              <a:srgbClr val="8F001E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reeform 9"/>
          <p:cNvSpPr/>
          <p:nvPr/>
        </p:nvSpPr>
        <p:spPr>
          <a:xfrm>
            <a:off x="2667000" y="3171825"/>
            <a:ext cx="1628775" cy="31324"/>
          </a:xfrm>
          <a:custGeom>
            <a:avLst/>
            <a:gdLst>
              <a:gd name="connsiteX0" fmla="*/ 0 w 1628775"/>
              <a:gd name="connsiteY0" fmla="*/ 0 h 31324"/>
              <a:gd name="connsiteX1" fmla="*/ 914400 w 1628775"/>
              <a:gd name="connsiteY1" fmla="*/ 28575 h 31324"/>
              <a:gd name="connsiteX2" fmla="*/ 1628775 w 1628775"/>
              <a:gd name="connsiteY2" fmla="*/ 28575 h 3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775" h="31324">
                <a:moveTo>
                  <a:pt x="0" y="0"/>
                </a:moveTo>
                <a:lnTo>
                  <a:pt x="914400" y="28575"/>
                </a:lnTo>
                <a:cubicBezTo>
                  <a:pt x="1185862" y="33337"/>
                  <a:pt x="1407318" y="30956"/>
                  <a:pt x="1628775" y="28575"/>
                </a:cubicBezTo>
              </a:path>
            </a:pathLst>
          </a:custGeom>
          <a:ln w="57150">
            <a:solidFill>
              <a:srgbClr val="8F001E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Freeform 10"/>
          <p:cNvSpPr/>
          <p:nvPr/>
        </p:nvSpPr>
        <p:spPr>
          <a:xfrm>
            <a:off x="3943350" y="3648075"/>
            <a:ext cx="723900" cy="1285875"/>
          </a:xfrm>
          <a:custGeom>
            <a:avLst/>
            <a:gdLst>
              <a:gd name="connsiteX0" fmla="*/ 723900 w 723900"/>
              <a:gd name="connsiteY0" fmla="*/ 0 h 1285875"/>
              <a:gd name="connsiteX1" fmla="*/ 190500 w 723900"/>
              <a:gd name="connsiteY1" fmla="*/ 762000 h 1285875"/>
              <a:gd name="connsiteX2" fmla="*/ 0 w 723900"/>
              <a:gd name="connsiteY2" fmla="*/ 1285875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285875">
                <a:moveTo>
                  <a:pt x="723900" y="0"/>
                </a:moveTo>
                <a:cubicBezTo>
                  <a:pt x="517525" y="273844"/>
                  <a:pt x="311150" y="547688"/>
                  <a:pt x="190500" y="762000"/>
                </a:cubicBezTo>
                <a:cubicBezTo>
                  <a:pt x="69850" y="976313"/>
                  <a:pt x="34925" y="1131094"/>
                  <a:pt x="0" y="1285875"/>
                </a:cubicBezTo>
              </a:path>
            </a:pathLst>
          </a:custGeom>
          <a:ln w="57150">
            <a:solidFill>
              <a:srgbClr val="8F001E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Freeform 11"/>
          <p:cNvSpPr/>
          <p:nvPr/>
        </p:nvSpPr>
        <p:spPr>
          <a:xfrm>
            <a:off x="5362575" y="3562350"/>
            <a:ext cx="453326" cy="1171575"/>
          </a:xfrm>
          <a:custGeom>
            <a:avLst/>
            <a:gdLst>
              <a:gd name="connsiteX0" fmla="*/ 447675 w 453326"/>
              <a:gd name="connsiteY0" fmla="*/ 1171575 h 1171575"/>
              <a:gd name="connsiteX1" fmla="*/ 390525 w 453326"/>
              <a:gd name="connsiteY1" fmla="*/ 581025 h 1171575"/>
              <a:gd name="connsiteX2" fmla="*/ 0 w 453326"/>
              <a:gd name="connsiteY2" fmla="*/ 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326" h="1171575">
                <a:moveTo>
                  <a:pt x="447675" y="1171575"/>
                </a:moveTo>
                <a:cubicBezTo>
                  <a:pt x="456406" y="973931"/>
                  <a:pt x="465137" y="776287"/>
                  <a:pt x="390525" y="581025"/>
                </a:cubicBezTo>
                <a:cubicBezTo>
                  <a:pt x="315913" y="385763"/>
                  <a:pt x="157956" y="192881"/>
                  <a:pt x="0" y="0"/>
                </a:cubicBezTo>
              </a:path>
            </a:pathLst>
          </a:custGeom>
          <a:ln w="57150">
            <a:solidFill>
              <a:srgbClr val="8F001E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Freeform 12"/>
          <p:cNvSpPr/>
          <p:nvPr/>
        </p:nvSpPr>
        <p:spPr>
          <a:xfrm>
            <a:off x="5295900" y="2667000"/>
            <a:ext cx="1257300" cy="262574"/>
          </a:xfrm>
          <a:custGeom>
            <a:avLst/>
            <a:gdLst>
              <a:gd name="connsiteX0" fmla="*/ 0 w 1257300"/>
              <a:gd name="connsiteY0" fmla="*/ 0 h 262574"/>
              <a:gd name="connsiteX1" fmla="*/ 885825 w 1257300"/>
              <a:gd name="connsiteY1" fmla="*/ 228600 h 262574"/>
              <a:gd name="connsiteX2" fmla="*/ 1257300 w 1257300"/>
              <a:gd name="connsiteY2" fmla="*/ 257175 h 26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262574">
                <a:moveTo>
                  <a:pt x="0" y="0"/>
                </a:moveTo>
                <a:cubicBezTo>
                  <a:pt x="338137" y="92869"/>
                  <a:pt x="676275" y="185738"/>
                  <a:pt x="885825" y="228600"/>
                </a:cubicBezTo>
                <a:cubicBezTo>
                  <a:pt x="1095375" y="271462"/>
                  <a:pt x="1176337" y="264318"/>
                  <a:pt x="1257300" y="257175"/>
                </a:cubicBezTo>
              </a:path>
            </a:pathLst>
          </a:custGeom>
          <a:ln w="57150">
            <a:solidFill>
              <a:srgbClr val="8F001E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Freeform 14"/>
          <p:cNvSpPr/>
          <p:nvPr/>
        </p:nvSpPr>
        <p:spPr>
          <a:xfrm>
            <a:off x="4905375" y="1057275"/>
            <a:ext cx="66736" cy="1190625"/>
          </a:xfrm>
          <a:custGeom>
            <a:avLst/>
            <a:gdLst>
              <a:gd name="connsiteX0" fmla="*/ 9525 w 66736"/>
              <a:gd name="connsiteY0" fmla="*/ 0 h 1190625"/>
              <a:gd name="connsiteX1" fmla="*/ 66675 w 66736"/>
              <a:gd name="connsiteY1" fmla="*/ 666750 h 1190625"/>
              <a:gd name="connsiteX2" fmla="*/ 0 w 66736"/>
              <a:gd name="connsiteY2" fmla="*/ 1190625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36" h="1190625">
                <a:moveTo>
                  <a:pt x="9525" y="0"/>
                </a:moveTo>
                <a:cubicBezTo>
                  <a:pt x="38893" y="234156"/>
                  <a:pt x="68262" y="468313"/>
                  <a:pt x="66675" y="666750"/>
                </a:cubicBezTo>
                <a:cubicBezTo>
                  <a:pt x="65088" y="865187"/>
                  <a:pt x="32544" y="1027906"/>
                  <a:pt x="0" y="1190625"/>
                </a:cubicBezTo>
              </a:path>
            </a:pathLst>
          </a:custGeom>
          <a:ln w="57150">
            <a:solidFill>
              <a:srgbClr val="8F001E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943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1" y="1057120"/>
            <a:ext cx="8171458" cy="3884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33393" y="6217567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Trenberth</a:t>
            </a:r>
            <a:r>
              <a:rPr lang="en-US" sz="1400" dirty="0" smtClean="0"/>
              <a:t> y Mo (1985)</a:t>
            </a:r>
            <a:endParaRPr lang="es-A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6892" y="5571236"/>
            <a:ext cx="673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Cantidad</a:t>
            </a:r>
            <a:r>
              <a:rPr lang="en-US" dirty="0" smtClean="0"/>
              <a:t> de </a:t>
            </a:r>
            <a:r>
              <a:rPr lang="en-US" dirty="0" err="1" smtClean="0"/>
              <a:t>días</a:t>
            </a:r>
            <a:r>
              <a:rPr lang="en-US" dirty="0" smtClean="0"/>
              <a:t> con </a:t>
            </a:r>
            <a:r>
              <a:rPr lang="en-US" dirty="0" err="1" smtClean="0"/>
              <a:t>bloqueos</a:t>
            </a:r>
            <a:r>
              <a:rPr lang="en-US" dirty="0" smtClean="0"/>
              <a:t> </a:t>
            </a:r>
            <a:r>
              <a:rPr lang="en-US" dirty="0" err="1" smtClean="0"/>
              <a:t>persistentes</a:t>
            </a:r>
            <a:r>
              <a:rPr lang="en-US" dirty="0" smtClean="0"/>
              <a:t> ( &gt; 4 </a:t>
            </a:r>
            <a:r>
              <a:rPr lang="en-US" dirty="0" err="1" smtClean="0"/>
              <a:t>días</a:t>
            </a:r>
            <a:r>
              <a:rPr lang="en-US" dirty="0" smtClean="0"/>
              <a:t>) en </a:t>
            </a:r>
            <a:r>
              <a:rPr lang="en-US" dirty="0" err="1" smtClean="0"/>
              <a:t>invierno</a:t>
            </a:r>
            <a:r>
              <a:rPr lang="en-US" dirty="0" smtClean="0"/>
              <a:t> </a:t>
            </a:r>
            <a:r>
              <a:rPr lang="en-US" dirty="0" err="1" smtClean="0"/>
              <a:t>asociados</a:t>
            </a:r>
            <a:r>
              <a:rPr lang="en-US" dirty="0" smtClean="0"/>
              <a:t> a </a:t>
            </a:r>
            <a:r>
              <a:rPr lang="en-US" dirty="0" err="1" smtClean="0"/>
              <a:t>ondas</a:t>
            </a:r>
            <a:r>
              <a:rPr lang="en-US" dirty="0" smtClean="0"/>
              <a:t> </a:t>
            </a:r>
            <a:r>
              <a:rPr lang="en-US" dirty="0" smtClean="0"/>
              <a:t>1-3 entre mayo de 1972 y </a:t>
            </a:r>
            <a:r>
              <a:rPr lang="en-US" dirty="0" err="1" smtClean="0"/>
              <a:t>noviembre</a:t>
            </a:r>
            <a:r>
              <a:rPr lang="en-US" dirty="0" smtClean="0"/>
              <a:t> de 1980.</a:t>
            </a:r>
            <a:endParaRPr lang="es-AR" dirty="0"/>
          </a:p>
        </p:txBody>
      </p:sp>
      <p:sp>
        <p:nvSpPr>
          <p:cNvPr id="9" name="Freeform 8"/>
          <p:cNvSpPr/>
          <p:nvPr/>
        </p:nvSpPr>
        <p:spPr>
          <a:xfrm>
            <a:off x="1242060" y="1545886"/>
            <a:ext cx="3406140" cy="2507985"/>
          </a:xfrm>
          <a:custGeom>
            <a:avLst/>
            <a:gdLst>
              <a:gd name="connsiteX0" fmla="*/ 0 w 3406140"/>
              <a:gd name="connsiteY0" fmla="*/ 671534 h 2507985"/>
              <a:gd name="connsiteX1" fmla="*/ 106680 w 3406140"/>
              <a:gd name="connsiteY1" fmla="*/ 1128734 h 2507985"/>
              <a:gd name="connsiteX2" fmla="*/ 152400 w 3406140"/>
              <a:gd name="connsiteY2" fmla="*/ 1471634 h 2507985"/>
              <a:gd name="connsiteX3" fmla="*/ 167640 w 3406140"/>
              <a:gd name="connsiteY3" fmla="*/ 1982174 h 2507985"/>
              <a:gd name="connsiteX4" fmla="*/ 205740 w 3406140"/>
              <a:gd name="connsiteY4" fmla="*/ 2279354 h 2507985"/>
              <a:gd name="connsiteX5" fmla="*/ 243840 w 3406140"/>
              <a:gd name="connsiteY5" fmla="*/ 2446994 h 2507985"/>
              <a:gd name="connsiteX6" fmla="*/ 281940 w 3406140"/>
              <a:gd name="connsiteY6" fmla="*/ 2355554 h 2507985"/>
              <a:gd name="connsiteX7" fmla="*/ 304800 w 3406140"/>
              <a:gd name="connsiteY7" fmla="*/ 2264114 h 2507985"/>
              <a:gd name="connsiteX8" fmla="*/ 304800 w 3406140"/>
              <a:gd name="connsiteY8" fmla="*/ 2119334 h 2507985"/>
              <a:gd name="connsiteX9" fmla="*/ 350520 w 3406140"/>
              <a:gd name="connsiteY9" fmla="*/ 2043134 h 2507985"/>
              <a:gd name="connsiteX10" fmla="*/ 388620 w 3406140"/>
              <a:gd name="connsiteY10" fmla="*/ 2088854 h 2507985"/>
              <a:gd name="connsiteX11" fmla="*/ 419100 w 3406140"/>
              <a:gd name="connsiteY11" fmla="*/ 2203154 h 2507985"/>
              <a:gd name="connsiteX12" fmla="*/ 480060 w 3406140"/>
              <a:gd name="connsiteY12" fmla="*/ 2210774 h 2507985"/>
              <a:gd name="connsiteX13" fmla="*/ 518160 w 3406140"/>
              <a:gd name="connsiteY13" fmla="*/ 2111714 h 2507985"/>
              <a:gd name="connsiteX14" fmla="*/ 594360 w 3406140"/>
              <a:gd name="connsiteY14" fmla="*/ 1791674 h 2507985"/>
              <a:gd name="connsiteX15" fmla="*/ 670560 w 3406140"/>
              <a:gd name="connsiteY15" fmla="*/ 1532594 h 2507985"/>
              <a:gd name="connsiteX16" fmla="*/ 701040 w 3406140"/>
              <a:gd name="connsiteY16" fmla="*/ 1060154 h 2507985"/>
              <a:gd name="connsiteX17" fmla="*/ 739140 w 3406140"/>
              <a:gd name="connsiteY17" fmla="*/ 694394 h 2507985"/>
              <a:gd name="connsiteX18" fmla="*/ 739140 w 3406140"/>
              <a:gd name="connsiteY18" fmla="*/ 488654 h 2507985"/>
              <a:gd name="connsiteX19" fmla="*/ 777240 w 3406140"/>
              <a:gd name="connsiteY19" fmla="*/ 420074 h 2507985"/>
              <a:gd name="connsiteX20" fmla="*/ 838200 w 3406140"/>
              <a:gd name="connsiteY20" fmla="*/ 496274 h 2507985"/>
              <a:gd name="connsiteX21" fmla="*/ 883920 w 3406140"/>
              <a:gd name="connsiteY21" fmla="*/ 610574 h 2507985"/>
              <a:gd name="connsiteX22" fmla="*/ 1112520 w 3406140"/>
              <a:gd name="connsiteY22" fmla="*/ 1441154 h 2507985"/>
              <a:gd name="connsiteX23" fmla="*/ 1295400 w 3406140"/>
              <a:gd name="connsiteY23" fmla="*/ 2081234 h 2507985"/>
              <a:gd name="connsiteX24" fmla="*/ 1386840 w 3406140"/>
              <a:gd name="connsiteY24" fmla="*/ 2347934 h 2507985"/>
              <a:gd name="connsiteX25" fmla="*/ 1447800 w 3406140"/>
              <a:gd name="connsiteY25" fmla="*/ 2454614 h 2507985"/>
              <a:gd name="connsiteX26" fmla="*/ 1470660 w 3406140"/>
              <a:gd name="connsiteY26" fmla="*/ 2340314 h 2507985"/>
              <a:gd name="connsiteX27" fmla="*/ 1463040 w 3406140"/>
              <a:gd name="connsiteY27" fmla="*/ 2187914 h 2507985"/>
              <a:gd name="connsiteX28" fmla="*/ 1463040 w 3406140"/>
              <a:gd name="connsiteY28" fmla="*/ 1936454 h 2507985"/>
              <a:gd name="connsiteX29" fmla="*/ 1455420 w 3406140"/>
              <a:gd name="connsiteY29" fmla="*/ 1715474 h 2507985"/>
              <a:gd name="connsiteX30" fmla="*/ 1470660 w 3406140"/>
              <a:gd name="connsiteY30" fmla="*/ 1601174 h 2507985"/>
              <a:gd name="connsiteX31" fmla="*/ 1524000 w 3406140"/>
              <a:gd name="connsiteY31" fmla="*/ 1555454 h 2507985"/>
              <a:gd name="connsiteX32" fmla="*/ 1577340 w 3406140"/>
              <a:gd name="connsiteY32" fmla="*/ 1624034 h 2507985"/>
              <a:gd name="connsiteX33" fmla="*/ 1623060 w 3406140"/>
              <a:gd name="connsiteY33" fmla="*/ 1761194 h 2507985"/>
              <a:gd name="connsiteX34" fmla="*/ 1668780 w 3406140"/>
              <a:gd name="connsiteY34" fmla="*/ 1707854 h 2507985"/>
              <a:gd name="connsiteX35" fmla="*/ 1699260 w 3406140"/>
              <a:gd name="connsiteY35" fmla="*/ 1502114 h 2507985"/>
              <a:gd name="connsiteX36" fmla="*/ 1760220 w 3406140"/>
              <a:gd name="connsiteY36" fmla="*/ 1182074 h 2507985"/>
              <a:gd name="connsiteX37" fmla="*/ 1790700 w 3406140"/>
              <a:gd name="connsiteY37" fmla="*/ 1022054 h 2507985"/>
              <a:gd name="connsiteX38" fmla="*/ 1851660 w 3406140"/>
              <a:gd name="connsiteY38" fmla="*/ 983954 h 2507985"/>
              <a:gd name="connsiteX39" fmla="*/ 1905000 w 3406140"/>
              <a:gd name="connsiteY39" fmla="*/ 1029674 h 2507985"/>
              <a:gd name="connsiteX40" fmla="*/ 1958340 w 3406140"/>
              <a:gd name="connsiteY40" fmla="*/ 1075394 h 2507985"/>
              <a:gd name="connsiteX41" fmla="*/ 1996440 w 3406140"/>
              <a:gd name="connsiteY41" fmla="*/ 945854 h 2507985"/>
              <a:gd name="connsiteX42" fmla="*/ 2065020 w 3406140"/>
              <a:gd name="connsiteY42" fmla="*/ 671534 h 2507985"/>
              <a:gd name="connsiteX43" fmla="*/ 2110740 w 3406140"/>
              <a:gd name="connsiteY43" fmla="*/ 313394 h 2507985"/>
              <a:gd name="connsiteX44" fmla="*/ 2171700 w 3406140"/>
              <a:gd name="connsiteY44" fmla="*/ 61934 h 2507985"/>
              <a:gd name="connsiteX45" fmla="*/ 2240280 w 3406140"/>
              <a:gd name="connsiteY45" fmla="*/ 974 h 2507985"/>
              <a:gd name="connsiteX46" fmla="*/ 2308860 w 3406140"/>
              <a:gd name="connsiteY46" fmla="*/ 92414 h 2507985"/>
              <a:gd name="connsiteX47" fmla="*/ 2392680 w 3406140"/>
              <a:gd name="connsiteY47" fmla="*/ 541994 h 2507985"/>
              <a:gd name="connsiteX48" fmla="*/ 2468880 w 3406140"/>
              <a:gd name="connsiteY48" fmla="*/ 1288754 h 2507985"/>
              <a:gd name="connsiteX49" fmla="*/ 2537460 w 3406140"/>
              <a:gd name="connsiteY49" fmla="*/ 2088854 h 2507985"/>
              <a:gd name="connsiteX50" fmla="*/ 2590800 w 3406140"/>
              <a:gd name="connsiteY50" fmla="*/ 2416514 h 2507985"/>
              <a:gd name="connsiteX51" fmla="*/ 2621280 w 3406140"/>
              <a:gd name="connsiteY51" fmla="*/ 2507954 h 2507985"/>
              <a:gd name="connsiteX52" fmla="*/ 2682240 w 3406140"/>
              <a:gd name="connsiteY52" fmla="*/ 2424134 h 2507985"/>
              <a:gd name="connsiteX53" fmla="*/ 2697480 w 3406140"/>
              <a:gd name="connsiteY53" fmla="*/ 2218394 h 2507985"/>
              <a:gd name="connsiteX54" fmla="*/ 2697480 w 3406140"/>
              <a:gd name="connsiteY54" fmla="*/ 2111714 h 2507985"/>
              <a:gd name="connsiteX55" fmla="*/ 2735580 w 3406140"/>
              <a:gd name="connsiteY55" fmla="*/ 2050754 h 2507985"/>
              <a:gd name="connsiteX56" fmla="*/ 2804160 w 3406140"/>
              <a:gd name="connsiteY56" fmla="*/ 2119334 h 2507985"/>
              <a:gd name="connsiteX57" fmla="*/ 2849880 w 3406140"/>
              <a:gd name="connsiteY57" fmla="*/ 2172674 h 2507985"/>
              <a:gd name="connsiteX58" fmla="*/ 2910840 w 3406140"/>
              <a:gd name="connsiteY58" fmla="*/ 2104094 h 2507985"/>
              <a:gd name="connsiteX59" fmla="*/ 2964180 w 3406140"/>
              <a:gd name="connsiteY59" fmla="*/ 1890734 h 2507985"/>
              <a:gd name="connsiteX60" fmla="*/ 3048000 w 3406140"/>
              <a:gd name="connsiteY60" fmla="*/ 1494494 h 2507985"/>
              <a:gd name="connsiteX61" fmla="*/ 3078480 w 3406140"/>
              <a:gd name="connsiteY61" fmla="*/ 976334 h 2507985"/>
              <a:gd name="connsiteX62" fmla="*/ 3116580 w 3406140"/>
              <a:gd name="connsiteY62" fmla="*/ 526754 h 2507985"/>
              <a:gd name="connsiteX63" fmla="*/ 3124200 w 3406140"/>
              <a:gd name="connsiteY63" fmla="*/ 420074 h 2507985"/>
              <a:gd name="connsiteX64" fmla="*/ 3147060 w 3406140"/>
              <a:gd name="connsiteY64" fmla="*/ 412454 h 2507985"/>
              <a:gd name="connsiteX65" fmla="*/ 3185160 w 3406140"/>
              <a:gd name="connsiteY65" fmla="*/ 488654 h 2507985"/>
              <a:gd name="connsiteX66" fmla="*/ 3406140 w 3406140"/>
              <a:gd name="connsiteY66" fmla="*/ 1296374 h 2507985"/>
              <a:gd name="connsiteX67" fmla="*/ 3406140 w 3406140"/>
              <a:gd name="connsiteY67" fmla="*/ 1296374 h 25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406140" h="2507985">
                <a:moveTo>
                  <a:pt x="0" y="671534"/>
                </a:moveTo>
                <a:cubicBezTo>
                  <a:pt x="40640" y="833459"/>
                  <a:pt x="81280" y="995384"/>
                  <a:pt x="106680" y="1128734"/>
                </a:cubicBezTo>
                <a:cubicBezTo>
                  <a:pt x="132080" y="1262084"/>
                  <a:pt x="142240" y="1329394"/>
                  <a:pt x="152400" y="1471634"/>
                </a:cubicBezTo>
                <a:cubicBezTo>
                  <a:pt x="162560" y="1613874"/>
                  <a:pt x="158750" y="1847554"/>
                  <a:pt x="167640" y="1982174"/>
                </a:cubicBezTo>
                <a:cubicBezTo>
                  <a:pt x="176530" y="2116794"/>
                  <a:pt x="193040" y="2201884"/>
                  <a:pt x="205740" y="2279354"/>
                </a:cubicBezTo>
                <a:cubicBezTo>
                  <a:pt x="218440" y="2356824"/>
                  <a:pt x="231140" y="2434294"/>
                  <a:pt x="243840" y="2446994"/>
                </a:cubicBezTo>
                <a:cubicBezTo>
                  <a:pt x="256540" y="2459694"/>
                  <a:pt x="271780" y="2386034"/>
                  <a:pt x="281940" y="2355554"/>
                </a:cubicBezTo>
                <a:cubicBezTo>
                  <a:pt x="292100" y="2325074"/>
                  <a:pt x="300990" y="2303484"/>
                  <a:pt x="304800" y="2264114"/>
                </a:cubicBezTo>
                <a:cubicBezTo>
                  <a:pt x="308610" y="2224744"/>
                  <a:pt x="297180" y="2156164"/>
                  <a:pt x="304800" y="2119334"/>
                </a:cubicBezTo>
                <a:cubicBezTo>
                  <a:pt x="312420" y="2082504"/>
                  <a:pt x="336550" y="2048214"/>
                  <a:pt x="350520" y="2043134"/>
                </a:cubicBezTo>
                <a:cubicBezTo>
                  <a:pt x="364490" y="2038054"/>
                  <a:pt x="377190" y="2062184"/>
                  <a:pt x="388620" y="2088854"/>
                </a:cubicBezTo>
                <a:cubicBezTo>
                  <a:pt x="400050" y="2115524"/>
                  <a:pt x="403860" y="2182834"/>
                  <a:pt x="419100" y="2203154"/>
                </a:cubicBezTo>
                <a:cubicBezTo>
                  <a:pt x="434340" y="2223474"/>
                  <a:pt x="463550" y="2226014"/>
                  <a:pt x="480060" y="2210774"/>
                </a:cubicBezTo>
                <a:cubicBezTo>
                  <a:pt x="496570" y="2195534"/>
                  <a:pt x="499110" y="2181564"/>
                  <a:pt x="518160" y="2111714"/>
                </a:cubicBezTo>
                <a:cubicBezTo>
                  <a:pt x="537210" y="2041864"/>
                  <a:pt x="568960" y="1888194"/>
                  <a:pt x="594360" y="1791674"/>
                </a:cubicBezTo>
                <a:cubicBezTo>
                  <a:pt x="619760" y="1695154"/>
                  <a:pt x="652780" y="1654514"/>
                  <a:pt x="670560" y="1532594"/>
                </a:cubicBezTo>
                <a:cubicBezTo>
                  <a:pt x="688340" y="1410674"/>
                  <a:pt x="689610" y="1199854"/>
                  <a:pt x="701040" y="1060154"/>
                </a:cubicBezTo>
                <a:cubicBezTo>
                  <a:pt x="712470" y="920454"/>
                  <a:pt x="732790" y="789644"/>
                  <a:pt x="739140" y="694394"/>
                </a:cubicBezTo>
                <a:cubicBezTo>
                  <a:pt x="745490" y="599144"/>
                  <a:pt x="732790" y="534374"/>
                  <a:pt x="739140" y="488654"/>
                </a:cubicBezTo>
                <a:cubicBezTo>
                  <a:pt x="745490" y="442934"/>
                  <a:pt x="760730" y="418804"/>
                  <a:pt x="777240" y="420074"/>
                </a:cubicBezTo>
                <a:cubicBezTo>
                  <a:pt x="793750" y="421344"/>
                  <a:pt x="820420" y="464524"/>
                  <a:pt x="838200" y="496274"/>
                </a:cubicBezTo>
                <a:cubicBezTo>
                  <a:pt x="855980" y="528024"/>
                  <a:pt x="838200" y="453094"/>
                  <a:pt x="883920" y="610574"/>
                </a:cubicBezTo>
                <a:cubicBezTo>
                  <a:pt x="929640" y="768054"/>
                  <a:pt x="1043940" y="1196044"/>
                  <a:pt x="1112520" y="1441154"/>
                </a:cubicBezTo>
                <a:cubicBezTo>
                  <a:pt x="1181100" y="1686264"/>
                  <a:pt x="1249680" y="1930104"/>
                  <a:pt x="1295400" y="2081234"/>
                </a:cubicBezTo>
                <a:cubicBezTo>
                  <a:pt x="1341120" y="2232364"/>
                  <a:pt x="1361440" y="2285704"/>
                  <a:pt x="1386840" y="2347934"/>
                </a:cubicBezTo>
                <a:cubicBezTo>
                  <a:pt x="1412240" y="2410164"/>
                  <a:pt x="1433830" y="2455884"/>
                  <a:pt x="1447800" y="2454614"/>
                </a:cubicBezTo>
                <a:cubicBezTo>
                  <a:pt x="1461770" y="2453344"/>
                  <a:pt x="1468120" y="2384764"/>
                  <a:pt x="1470660" y="2340314"/>
                </a:cubicBezTo>
                <a:cubicBezTo>
                  <a:pt x="1473200" y="2295864"/>
                  <a:pt x="1464310" y="2255224"/>
                  <a:pt x="1463040" y="2187914"/>
                </a:cubicBezTo>
                <a:cubicBezTo>
                  <a:pt x="1461770" y="2120604"/>
                  <a:pt x="1464310" y="2015194"/>
                  <a:pt x="1463040" y="1936454"/>
                </a:cubicBezTo>
                <a:cubicBezTo>
                  <a:pt x="1461770" y="1857714"/>
                  <a:pt x="1454150" y="1771354"/>
                  <a:pt x="1455420" y="1715474"/>
                </a:cubicBezTo>
                <a:cubicBezTo>
                  <a:pt x="1456690" y="1659594"/>
                  <a:pt x="1459230" y="1627844"/>
                  <a:pt x="1470660" y="1601174"/>
                </a:cubicBezTo>
                <a:cubicBezTo>
                  <a:pt x="1482090" y="1574504"/>
                  <a:pt x="1506220" y="1551644"/>
                  <a:pt x="1524000" y="1555454"/>
                </a:cubicBezTo>
                <a:cubicBezTo>
                  <a:pt x="1541780" y="1559264"/>
                  <a:pt x="1560830" y="1589744"/>
                  <a:pt x="1577340" y="1624034"/>
                </a:cubicBezTo>
                <a:cubicBezTo>
                  <a:pt x="1593850" y="1658324"/>
                  <a:pt x="1607820" y="1747224"/>
                  <a:pt x="1623060" y="1761194"/>
                </a:cubicBezTo>
                <a:cubicBezTo>
                  <a:pt x="1638300" y="1775164"/>
                  <a:pt x="1656080" y="1751034"/>
                  <a:pt x="1668780" y="1707854"/>
                </a:cubicBezTo>
                <a:cubicBezTo>
                  <a:pt x="1681480" y="1664674"/>
                  <a:pt x="1684020" y="1589744"/>
                  <a:pt x="1699260" y="1502114"/>
                </a:cubicBezTo>
                <a:cubicBezTo>
                  <a:pt x="1714500" y="1414484"/>
                  <a:pt x="1760220" y="1182074"/>
                  <a:pt x="1760220" y="1182074"/>
                </a:cubicBezTo>
                <a:cubicBezTo>
                  <a:pt x="1775460" y="1102064"/>
                  <a:pt x="1775460" y="1055074"/>
                  <a:pt x="1790700" y="1022054"/>
                </a:cubicBezTo>
                <a:cubicBezTo>
                  <a:pt x="1805940" y="989034"/>
                  <a:pt x="1832610" y="982684"/>
                  <a:pt x="1851660" y="983954"/>
                </a:cubicBezTo>
                <a:cubicBezTo>
                  <a:pt x="1870710" y="985224"/>
                  <a:pt x="1905000" y="1029674"/>
                  <a:pt x="1905000" y="1029674"/>
                </a:cubicBezTo>
                <a:cubicBezTo>
                  <a:pt x="1922780" y="1044914"/>
                  <a:pt x="1943100" y="1089364"/>
                  <a:pt x="1958340" y="1075394"/>
                </a:cubicBezTo>
                <a:cubicBezTo>
                  <a:pt x="1973580" y="1061424"/>
                  <a:pt x="1978660" y="1013164"/>
                  <a:pt x="1996440" y="945854"/>
                </a:cubicBezTo>
                <a:cubicBezTo>
                  <a:pt x="2014220" y="878544"/>
                  <a:pt x="2045970" y="776944"/>
                  <a:pt x="2065020" y="671534"/>
                </a:cubicBezTo>
                <a:cubicBezTo>
                  <a:pt x="2084070" y="566124"/>
                  <a:pt x="2092960" y="414994"/>
                  <a:pt x="2110740" y="313394"/>
                </a:cubicBezTo>
                <a:cubicBezTo>
                  <a:pt x="2128520" y="211794"/>
                  <a:pt x="2150110" y="114004"/>
                  <a:pt x="2171700" y="61934"/>
                </a:cubicBezTo>
                <a:cubicBezTo>
                  <a:pt x="2193290" y="9864"/>
                  <a:pt x="2217420" y="-4106"/>
                  <a:pt x="2240280" y="974"/>
                </a:cubicBezTo>
                <a:cubicBezTo>
                  <a:pt x="2263140" y="6054"/>
                  <a:pt x="2283460" y="2244"/>
                  <a:pt x="2308860" y="92414"/>
                </a:cubicBezTo>
                <a:cubicBezTo>
                  <a:pt x="2334260" y="182584"/>
                  <a:pt x="2366010" y="342604"/>
                  <a:pt x="2392680" y="541994"/>
                </a:cubicBezTo>
                <a:cubicBezTo>
                  <a:pt x="2419350" y="741384"/>
                  <a:pt x="2444750" y="1030944"/>
                  <a:pt x="2468880" y="1288754"/>
                </a:cubicBezTo>
                <a:cubicBezTo>
                  <a:pt x="2493010" y="1546564"/>
                  <a:pt x="2517140" y="1900894"/>
                  <a:pt x="2537460" y="2088854"/>
                </a:cubicBezTo>
                <a:cubicBezTo>
                  <a:pt x="2557780" y="2276814"/>
                  <a:pt x="2576830" y="2346664"/>
                  <a:pt x="2590800" y="2416514"/>
                </a:cubicBezTo>
                <a:cubicBezTo>
                  <a:pt x="2604770" y="2486364"/>
                  <a:pt x="2606040" y="2506684"/>
                  <a:pt x="2621280" y="2507954"/>
                </a:cubicBezTo>
                <a:cubicBezTo>
                  <a:pt x="2636520" y="2509224"/>
                  <a:pt x="2669540" y="2472394"/>
                  <a:pt x="2682240" y="2424134"/>
                </a:cubicBezTo>
                <a:cubicBezTo>
                  <a:pt x="2694940" y="2375874"/>
                  <a:pt x="2694940" y="2270464"/>
                  <a:pt x="2697480" y="2218394"/>
                </a:cubicBezTo>
                <a:cubicBezTo>
                  <a:pt x="2700020" y="2166324"/>
                  <a:pt x="2691130" y="2139654"/>
                  <a:pt x="2697480" y="2111714"/>
                </a:cubicBezTo>
                <a:cubicBezTo>
                  <a:pt x="2703830" y="2083774"/>
                  <a:pt x="2717800" y="2049484"/>
                  <a:pt x="2735580" y="2050754"/>
                </a:cubicBezTo>
                <a:cubicBezTo>
                  <a:pt x="2753360" y="2052024"/>
                  <a:pt x="2785110" y="2099014"/>
                  <a:pt x="2804160" y="2119334"/>
                </a:cubicBezTo>
                <a:cubicBezTo>
                  <a:pt x="2823210" y="2139654"/>
                  <a:pt x="2832100" y="2175214"/>
                  <a:pt x="2849880" y="2172674"/>
                </a:cubicBezTo>
                <a:cubicBezTo>
                  <a:pt x="2867660" y="2170134"/>
                  <a:pt x="2891790" y="2151084"/>
                  <a:pt x="2910840" y="2104094"/>
                </a:cubicBezTo>
                <a:cubicBezTo>
                  <a:pt x="2929890" y="2057104"/>
                  <a:pt x="2941320" y="1992334"/>
                  <a:pt x="2964180" y="1890734"/>
                </a:cubicBezTo>
                <a:cubicBezTo>
                  <a:pt x="2987040" y="1789134"/>
                  <a:pt x="3028950" y="1646894"/>
                  <a:pt x="3048000" y="1494494"/>
                </a:cubicBezTo>
                <a:cubicBezTo>
                  <a:pt x="3067050" y="1342094"/>
                  <a:pt x="3067050" y="1137624"/>
                  <a:pt x="3078480" y="976334"/>
                </a:cubicBezTo>
                <a:cubicBezTo>
                  <a:pt x="3089910" y="815044"/>
                  <a:pt x="3108960" y="619464"/>
                  <a:pt x="3116580" y="526754"/>
                </a:cubicBezTo>
                <a:cubicBezTo>
                  <a:pt x="3124200" y="434044"/>
                  <a:pt x="3119120" y="439124"/>
                  <a:pt x="3124200" y="420074"/>
                </a:cubicBezTo>
                <a:cubicBezTo>
                  <a:pt x="3129280" y="401024"/>
                  <a:pt x="3136900" y="401024"/>
                  <a:pt x="3147060" y="412454"/>
                </a:cubicBezTo>
                <a:cubicBezTo>
                  <a:pt x="3157220" y="423884"/>
                  <a:pt x="3141980" y="341334"/>
                  <a:pt x="3185160" y="488654"/>
                </a:cubicBezTo>
                <a:cubicBezTo>
                  <a:pt x="3228340" y="635974"/>
                  <a:pt x="3406140" y="1296374"/>
                  <a:pt x="3406140" y="1296374"/>
                </a:cubicBezTo>
                <a:lnTo>
                  <a:pt x="3406140" y="1296374"/>
                </a:lnTo>
              </a:path>
            </a:pathLst>
          </a:custGeom>
          <a:ln w="57150">
            <a:solidFill>
              <a:srgbClr val="6400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reeform 9"/>
          <p:cNvSpPr/>
          <p:nvPr/>
        </p:nvSpPr>
        <p:spPr>
          <a:xfrm>
            <a:off x="4644008" y="1545525"/>
            <a:ext cx="3764280" cy="2448513"/>
          </a:xfrm>
          <a:custGeom>
            <a:avLst/>
            <a:gdLst>
              <a:gd name="connsiteX0" fmla="*/ 0 w 3764280"/>
              <a:gd name="connsiteY0" fmla="*/ 1266255 h 2448513"/>
              <a:gd name="connsiteX1" fmla="*/ 137160 w 3764280"/>
              <a:gd name="connsiteY1" fmla="*/ 1723455 h 2448513"/>
              <a:gd name="connsiteX2" fmla="*/ 251460 w 3764280"/>
              <a:gd name="connsiteY2" fmla="*/ 2096835 h 2448513"/>
              <a:gd name="connsiteX3" fmla="*/ 320040 w 3764280"/>
              <a:gd name="connsiteY3" fmla="*/ 2340675 h 2448513"/>
              <a:gd name="connsiteX4" fmla="*/ 419100 w 3764280"/>
              <a:gd name="connsiteY4" fmla="*/ 2447355 h 2448513"/>
              <a:gd name="connsiteX5" fmla="*/ 472440 w 3764280"/>
              <a:gd name="connsiteY5" fmla="*/ 2279715 h 2448513"/>
              <a:gd name="connsiteX6" fmla="*/ 464820 w 3764280"/>
              <a:gd name="connsiteY6" fmla="*/ 1891095 h 2448513"/>
              <a:gd name="connsiteX7" fmla="*/ 457200 w 3764280"/>
              <a:gd name="connsiteY7" fmla="*/ 1639635 h 2448513"/>
              <a:gd name="connsiteX8" fmla="*/ 487680 w 3764280"/>
              <a:gd name="connsiteY8" fmla="*/ 1555815 h 2448513"/>
              <a:gd name="connsiteX9" fmla="*/ 533400 w 3764280"/>
              <a:gd name="connsiteY9" fmla="*/ 1647255 h 2448513"/>
              <a:gd name="connsiteX10" fmla="*/ 563880 w 3764280"/>
              <a:gd name="connsiteY10" fmla="*/ 1715835 h 2448513"/>
              <a:gd name="connsiteX11" fmla="*/ 601980 w 3764280"/>
              <a:gd name="connsiteY11" fmla="*/ 1746315 h 2448513"/>
              <a:gd name="connsiteX12" fmla="*/ 655320 w 3764280"/>
              <a:gd name="connsiteY12" fmla="*/ 1670115 h 2448513"/>
              <a:gd name="connsiteX13" fmla="*/ 701040 w 3764280"/>
              <a:gd name="connsiteY13" fmla="*/ 1441515 h 2448513"/>
              <a:gd name="connsiteX14" fmla="*/ 746760 w 3764280"/>
              <a:gd name="connsiteY14" fmla="*/ 1174815 h 2448513"/>
              <a:gd name="connsiteX15" fmla="*/ 746760 w 3764280"/>
              <a:gd name="connsiteY15" fmla="*/ 1174815 h 2448513"/>
              <a:gd name="connsiteX16" fmla="*/ 784860 w 3764280"/>
              <a:gd name="connsiteY16" fmla="*/ 1037655 h 2448513"/>
              <a:gd name="connsiteX17" fmla="*/ 822960 w 3764280"/>
              <a:gd name="connsiteY17" fmla="*/ 999555 h 2448513"/>
              <a:gd name="connsiteX18" fmla="*/ 861060 w 3764280"/>
              <a:gd name="connsiteY18" fmla="*/ 1037655 h 2448513"/>
              <a:gd name="connsiteX19" fmla="*/ 906780 w 3764280"/>
              <a:gd name="connsiteY19" fmla="*/ 1090995 h 2448513"/>
              <a:gd name="connsiteX20" fmla="*/ 952500 w 3764280"/>
              <a:gd name="connsiteY20" fmla="*/ 1007175 h 2448513"/>
              <a:gd name="connsiteX21" fmla="*/ 975360 w 3764280"/>
              <a:gd name="connsiteY21" fmla="*/ 801435 h 2448513"/>
              <a:gd name="connsiteX22" fmla="*/ 1036320 w 3764280"/>
              <a:gd name="connsiteY22" fmla="*/ 595695 h 2448513"/>
              <a:gd name="connsiteX23" fmla="*/ 1082040 w 3764280"/>
              <a:gd name="connsiteY23" fmla="*/ 359475 h 2448513"/>
              <a:gd name="connsiteX24" fmla="*/ 1173480 w 3764280"/>
              <a:gd name="connsiteY24" fmla="*/ 69915 h 2448513"/>
              <a:gd name="connsiteX25" fmla="*/ 1242060 w 3764280"/>
              <a:gd name="connsiteY25" fmla="*/ 1335 h 2448513"/>
              <a:gd name="connsiteX26" fmla="*/ 1295400 w 3764280"/>
              <a:gd name="connsiteY26" fmla="*/ 108015 h 2448513"/>
              <a:gd name="connsiteX27" fmla="*/ 1371600 w 3764280"/>
              <a:gd name="connsiteY27" fmla="*/ 633795 h 2448513"/>
              <a:gd name="connsiteX28" fmla="*/ 1485900 w 3764280"/>
              <a:gd name="connsiteY28" fmla="*/ 1441515 h 2448513"/>
              <a:gd name="connsiteX29" fmla="*/ 1531620 w 3764280"/>
              <a:gd name="connsiteY29" fmla="*/ 2043495 h 2448513"/>
              <a:gd name="connsiteX30" fmla="*/ 1546860 w 3764280"/>
              <a:gd name="connsiteY30" fmla="*/ 2371155 h 2448513"/>
              <a:gd name="connsiteX31" fmla="*/ 1623060 w 3764280"/>
              <a:gd name="connsiteY31" fmla="*/ 2432115 h 2448513"/>
              <a:gd name="connsiteX32" fmla="*/ 1668780 w 3764280"/>
              <a:gd name="connsiteY32" fmla="*/ 2340675 h 2448513"/>
              <a:gd name="connsiteX33" fmla="*/ 1684020 w 3764280"/>
              <a:gd name="connsiteY33" fmla="*/ 2157795 h 2448513"/>
              <a:gd name="connsiteX34" fmla="*/ 1706880 w 3764280"/>
              <a:gd name="connsiteY34" fmla="*/ 2058735 h 2448513"/>
              <a:gd name="connsiteX35" fmla="*/ 1752600 w 3764280"/>
              <a:gd name="connsiteY35" fmla="*/ 2005395 h 2448513"/>
              <a:gd name="connsiteX36" fmla="*/ 1790700 w 3764280"/>
              <a:gd name="connsiteY36" fmla="*/ 2119695 h 2448513"/>
              <a:gd name="connsiteX37" fmla="*/ 1798320 w 3764280"/>
              <a:gd name="connsiteY37" fmla="*/ 2195895 h 2448513"/>
              <a:gd name="connsiteX38" fmla="*/ 1866900 w 3764280"/>
              <a:gd name="connsiteY38" fmla="*/ 2142555 h 2448513"/>
              <a:gd name="connsiteX39" fmla="*/ 1950720 w 3764280"/>
              <a:gd name="connsiteY39" fmla="*/ 1921575 h 2448513"/>
              <a:gd name="connsiteX40" fmla="*/ 2034540 w 3764280"/>
              <a:gd name="connsiteY40" fmla="*/ 1563435 h 2448513"/>
              <a:gd name="connsiteX41" fmla="*/ 2065020 w 3764280"/>
              <a:gd name="connsiteY41" fmla="*/ 1037655 h 2448513"/>
              <a:gd name="connsiteX42" fmla="*/ 2080260 w 3764280"/>
              <a:gd name="connsiteY42" fmla="*/ 588075 h 2448513"/>
              <a:gd name="connsiteX43" fmla="*/ 2103120 w 3764280"/>
              <a:gd name="connsiteY43" fmla="*/ 466155 h 2448513"/>
              <a:gd name="connsiteX44" fmla="*/ 2171700 w 3764280"/>
              <a:gd name="connsiteY44" fmla="*/ 473775 h 2448513"/>
              <a:gd name="connsiteX45" fmla="*/ 2209800 w 3764280"/>
              <a:gd name="connsiteY45" fmla="*/ 527115 h 2448513"/>
              <a:gd name="connsiteX46" fmla="*/ 2331720 w 3764280"/>
              <a:gd name="connsiteY46" fmla="*/ 1106235 h 2448513"/>
              <a:gd name="connsiteX47" fmla="*/ 2461260 w 3764280"/>
              <a:gd name="connsiteY47" fmla="*/ 1662495 h 2448513"/>
              <a:gd name="connsiteX48" fmla="*/ 2613660 w 3764280"/>
              <a:gd name="connsiteY48" fmla="*/ 2089215 h 2448513"/>
              <a:gd name="connsiteX49" fmla="*/ 2705100 w 3764280"/>
              <a:gd name="connsiteY49" fmla="*/ 2355915 h 2448513"/>
              <a:gd name="connsiteX50" fmla="*/ 2773680 w 3764280"/>
              <a:gd name="connsiteY50" fmla="*/ 2439735 h 2448513"/>
              <a:gd name="connsiteX51" fmla="*/ 2811780 w 3764280"/>
              <a:gd name="connsiteY51" fmla="*/ 2333055 h 2448513"/>
              <a:gd name="connsiteX52" fmla="*/ 2819400 w 3764280"/>
              <a:gd name="connsiteY52" fmla="*/ 2020635 h 2448513"/>
              <a:gd name="connsiteX53" fmla="*/ 2811780 w 3764280"/>
              <a:gd name="connsiteY53" fmla="*/ 1708215 h 2448513"/>
              <a:gd name="connsiteX54" fmla="*/ 2834640 w 3764280"/>
              <a:gd name="connsiteY54" fmla="*/ 1586295 h 2448513"/>
              <a:gd name="connsiteX55" fmla="*/ 2865120 w 3764280"/>
              <a:gd name="connsiteY55" fmla="*/ 1563435 h 2448513"/>
              <a:gd name="connsiteX56" fmla="*/ 2918460 w 3764280"/>
              <a:gd name="connsiteY56" fmla="*/ 1670115 h 2448513"/>
              <a:gd name="connsiteX57" fmla="*/ 2994660 w 3764280"/>
              <a:gd name="connsiteY57" fmla="*/ 1761555 h 2448513"/>
              <a:gd name="connsiteX58" fmla="*/ 3025140 w 3764280"/>
              <a:gd name="connsiteY58" fmla="*/ 1662495 h 2448513"/>
              <a:gd name="connsiteX59" fmla="*/ 3101340 w 3764280"/>
              <a:gd name="connsiteY59" fmla="*/ 1403415 h 2448513"/>
              <a:gd name="connsiteX60" fmla="*/ 3131820 w 3764280"/>
              <a:gd name="connsiteY60" fmla="*/ 1174815 h 2448513"/>
              <a:gd name="connsiteX61" fmla="*/ 3185160 w 3764280"/>
              <a:gd name="connsiteY61" fmla="*/ 976695 h 2448513"/>
              <a:gd name="connsiteX62" fmla="*/ 3238500 w 3764280"/>
              <a:gd name="connsiteY62" fmla="*/ 953835 h 2448513"/>
              <a:gd name="connsiteX63" fmla="*/ 3276600 w 3764280"/>
              <a:gd name="connsiteY63" fmla="*/ 1060515 h 2448513"/>
              <a:gd name="connsiteX64" fmla="*/ 3329940 w 3764280"/>
              <a:gd name="connsiteY64" fmla="*/ 1060515 h 2448513"/>
              <a:gd name="connsiteX65" fmla="*/ 3398520 w 3764280"/>
              <a:gd name="connsiteY65" fmla="*/ 763335 h 2448513"/>
              <a:gd name="connsiteX66" fmla="*/ 3467100 w 3764280"/>
              <a:gd name="connsiteY66" fmla="*/ 367095 h 2448513"/>
              <a:gd name="connsiteX67" fmla="*/ 3467100 w 3764280"/>
              <a:gd name="connsiteY67" fmla="*/ 367095 h 2448513"/>
              <a:gd name="connsiteX68" fmla="*/ 3566160 w 3764280"/>
              <a:gd name="connsiteY68" fmla="*/ 77535 h 2448513"/>
              <a:gd name="connsiteX69" fmla="*/ 3642360 w 3764280"/>
              <a:gd name="connsiteY69" fmla="*/ 39435 h 2448513"/>
              <a:gd name="connsiteX70" fmla="*/ 3703320 w 3764280"/>
              <a:gd name="connsiteY70" fmla="*/ 222315 h 2448513"/>
              <a:gd name="connsiteX71" fmla="*/ 3764280 w 3764280"/>
              <a:gd name="connsiteY71" fmla="*/ 473775 h 244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764280" h="2448513">
                <a:moveTo>
                  <a:pt x="0" y="1266255"/>
                </a:moveTo>
                <a:cubicBezTo>
                  <a:pt x="47625" y="1425640"/>
                  <a:pt x="95250" y="1585025"/>
                  <a:pt x="137160" y="1723455"/>
                </a:cubicBezTo>
                <a:cubicBezTo>
                  <a:pt x="179070" y="1861885"/>
                  <a:pt x="220980" y="1993965"/>
                  <a:pt x="251460" y="2096835"/>
                </a:cubicBezTo>
                <a:cubicBezTo>
                  <a:pt x="281940" y="2199705"/>
                  <a:pt x="292100" y="2282255"/>
                  <a:pt x="320040" y="2340675"/>
                </a:cubicBezTo>
                <a:cubicBezTo>
                  <a:pt x="347980" y="2399095"/>
                  <a:pt x="393700" y="2457515"/>
                  <a:pt x="419100" y="2447355"/>
                </a:cubicBezTo>
                <a:cubicBezTo>
                  <a:pt x="444500" y="2437195"/>
                  <a:pt x="464820" y="2372425"/>
                  <a:pt x="472440" y="2279715"/>
                </a:cubicBezTo>
                <a:cubicBezTo>
                  <a:pt x="480060" y="2187005"/>
                  <a:pt x="467360" y="1997775"/>
                  <a:pt x="464820" y="1891095"/>
                </a:cubicBezTo>
                <a:cubicBezTo>
                  <a:pt x="462280" y="1784415"/>
                  <a:pt x="453390" y="1695515"/>
                  <a:pt x="457200" y="1639635"/>
                </a:cubicBezTo>
                <a:cubicBezTo>
                  <a:pt x="461010" y="1583755"/>
                  <a:pt x="474980" y="1554545"/>
                  <a:pt x="487680" y="1555815"/>
                </a:cubicBezTo>
                <a:cubicBezTo>
                  <a:pt x="500380" y="1557085"/>
                  <a:pt x="520700" y="1620585"/>
                  <a:pt x="533400" y="1647255"/>
                </a:cubicBezTo>
                <a:cubicBezTo>
                  <a:pt x="546100" y="1673925"/>
                  <a:pt x="552450" y="1699325"/>
                  <a:pt x="563880" y="1715835"/>
                </a:cubicBezTo>
                <a:cubicBezTo>
                  <a:pt x="575310" y="1732345"/>
                  <a:pt x="586740" y="1753935"/>
                  <a:pt x="601980" y="1746315"/>
                </a:cubicBezTo>
                <a:cubicBezTo>
                  <a:pt x="617220" y="1738695"/>
                  <a:pt x="638810" y="1720915"/>
                  <a:pt x="655320" y="1670115"/>
                </a:cubicBezTo>
                <a:cubicBezTo>
                  <a:pt x="671830" y="1619315"/>
                  <a:pt x="685800" y="1524065"/>
                  <a:pt x="701040" y="1441515"/>
                </a:cubicBezTo>
                <a:cubicBezTo>
                  <a:pt x="716280" y="1358965"/>
                  <a:pt x="746760" y="1174815"/>
                  <a:pt x="746760" y="1174815"/>
                </a:cubicBezTo>
                <a:lnTo>
                  <a:pt x="746760" y="1174815"/>
                </a:lnTo>
                <a:cubicBezTo>
                  <a:pt x="753110" y="1151955"/>
                  <a:pt x="772160" y="1066865"/>
                  <a:pt x="784860" y="1037655"/>
                </a:cubicBezTo>
                <a:cubicBezTo>
                  <a:pt x="797560" y="1008445"/>
                  <a:pt x="810260" y="999555"/>
                  <a:pt x="822960" y="999555"/>
                </a:cubicBezTo>
                <a:cubicBezTo>
                  <a:pt x="835660" y="999555"/>
                  <a:pt x="847090" y="1022415"/>
                  <a:pt x="861060" y="1037655"/>
                </a:cubicBezTo>
                <a:cubicBezTo>
                  <a:pt x="875030" y="1052895"/>
                  <a:pt x="891540" y="1096075"/>
                  <a:pt x="906780" y="1090995"/>
                </a:cubicBezTo>
                <a:cubicBezTo>
                  <a:pt x="922020" y="1085915"/>
                  <a:pt x="941070" y="1055435"/>
                  <a:pt x="952500" y="1007175"/>
                </a:cubicBezTo>
                <a:cubicBezTo>
                  <a:pt x="963930" y="958915"/>
                  <a:pt x="961390" y="870015"/>
                  <a:pt x="975360" y="801435"/>
                </a:cubicBezTo>
                <a:cubicBezTo>
                  <a:pt x="989330" y="732855"/>
                  <a:pt x="1018540" y="669355"/>
                  <a:pt x="1036320" y="595695"/>
                </a:cubicBezTo>
                <a:cubicBezTo>
                  <a:pt x="1054100" y="522035"/>
                  <a:pt x="1059180" y="447105"/>
                  <a:pt x="1082040" y="359475"/>
                </a:cubicBezTo>
                <a:cubicBezTo>
                  <a:pt x="1104900" y="271845"/>
                  <a:pt x="1146810" y="129605"/>
                  <a:pt x="1173480" y="69915"/>
                </a:cubicBezTo>
                <a:cubicBezTo>
                  <a:pt x="1200150" y="10225"/>
                  <a:pt x="1221740" y="-5015"/>
                  <a:pt x="1242060" y="1335"/>
                </a:cubicBezTo>
                <a:cubicBezTo>
                  <a:pt x="1262380" y="7685"/>
                  <a:pt x="1273810" y="2605"/>
                  <a:pt x="1295400" y="108015"/>
                </a:cubicBezTo>
                <a:cubicBezTo>
                  <a:pt x="1316990" y="213425"/>
                  <a:pt x="1339850" y="411545"/>
                  <a:pt x="1371600" y="633795"/>
                </a:cubicBezTo>
                <a:cubicBezTo>
                  <a:pt x="1403350" y="856045"/>
                  <a:pt x="1459230" y="1206565"/>
                  <a:pt x="1485900" y="1441515"/>
                </a:cubicBezTo>
                <a:cubicBezTo>
                  <a:pt x="1512570" y="1676465"/>
                  <a:pt x="1521460" y="1888555"/>
                  <a:pt x="1531620" y="2043495"/>
                </a:cubicBezTo>
                <a:cubicBezTo>
                  <a:pt x="1541780" y="2198435"/>
                  <a:pt x="1531620" y="2306385"/>
                  <a:pt x="1546860" y="2371155"/>
                </a:cubicBezTo>
                <a:cubicBezTo>
                  <a:pt x="1562100" y="2435925"/>
                  <a:pt x="1602740" y="2437195"/>
                  <a:pt x="1623060" y="2432115"/>
                </a:cubicBezTo>
                <a:cubicBezTo>
                  <a:pt x="1643380" y="2427035"/>
                  <a:pt x="1658620" y="2386395"/>
                  <a:pt x="1668780" y="2340675"/>
                </a:cubicBezTo>
                <a:cubicBezTo>
                  <a:pt x="1678940" y="2294955"/>
                  <a:pt x="1677670" y="2204785"/>
                  <a:pt x="1684020" y="2157795"/>
                </a:cubicBezTo>
                <a:cubicBezTo>
                  <a:pt x="1690370" y="2110805"/>
                  <a:pt x="1695450" y="2084135"/>
                  <a:pt x="1706880" y="2058735"/>
                </a:cubicBezTo>
                <a:cubicBezTo>
                  <a:pt x="1718310" y="2033335"/>
                  <a:pt x="1738630" y="1995235"/>
                  <a:pt x="1752600" y="2005395"/>
                </a:cubicBezTo>
                <a:cubicBezTo>
                  <a:pt x="1766570" y="2015555"/>
                  <a:pt x="1783080" y="2087945"/>
                  <a:pt x="1790700" y="2119695"/>
                </a:cubicBezTo>
                <a:cubicBezTo>
                  <a:pt x="1798320" y="2151445"/>
                  <a:pt x="1785620" y="2192085"/>
                  <a:pt x="1798320" y="2195895"/>
                </a:cubicBezTo>
                <a:cubicBezTo>
                  <a:pt x="1811020" y="2199705"/>
                  <a:pt x="1841500" y="2188275"/>
                  <a:pt x="1866900" y="2142555"/>
                </a:cubicBezTo>
                <a:cubicBezTo>
                  <a:pt x="1892300" y="2096835"/>
                  <a:pt x="1922780" y="2018095"/>
                  <a:pt x="1950720" y="1921575"/>
                </a:cubicBezTo>
                <a:cubicBezTo>
                  <a:pt x="1978660" y="1825055"/>
                  <a:pt x="2015490" y="1710755"/>
                  <a:pt x="2034540" y="1563435"/>
                </a:cubicBezTo>
                <a:cubicBezTo>
                  <a:pt x="2053590" y="1416115"/>
                  <a:pt x="2057400" y="1200215"/>
                  <a:pt x="2065020" y="1037655"/>
                </a:cubicBezTo>
                <a:cubicBezTo>
                  <a:pt x="2072640" y="875095"/>
                  <a:pt x="2073910" y="683325"/>
                  <a:pt x="2080260" y="588075"/>
                </a:cubicBezTo>
                <a:cubicBezTo>
                  <a:pt x="2086610" y="492825"/>
                  <a:pt x="2087880" y="485205"/>
                  <a:pt x="2103120" y="466155"/>
                </a:cubicBezTo>
                <a:cubicBezTo>
                  <a:pt x="2118360" y="447105"/>
                  <a:pt x="2153920" y="463615"/>
                  <a:pt x="2171700" y="473775"/>
                </a:cubicBezTo>
                <a:cubicBezTo>
                  <a:pt x="2189480" y="483935"/>
                  <a:pt x="2183130" y="421705"/>
                  <a:pt x="2209800" y="527115"/>
                </a:cubicBezTo>
                <a:cubicBezTo>
                  <a:pt x="2236470" y="632525"/>
                  <a:pt x="2289810" y="917005"/>
                  <a:pt x="2331720" y="1106235"/>
                </a:cubicBezTo>
                <a:cubicBezTo>
                  <a:pt x="2373630" y="1295465"/>
                  <a:pt x="2414270" y="1498665"/>
                  <a:pt x="2461260" y="1662495"/>
                </a:cubicBezTo>
                <a:cubicBezTo>
                  <a:pt x="2508250" y="1826325"/>
                  <a:pt x="2573020" y="1973645"/>
                  <a:pt x="2613660" y="2089215"/>
                </a:cubicBezTo>
                <a:cubicBezTo>
                  <a:pt x="2654300" y="2204785"/>
                  <a:pt x="2678430" y="2297495"/>
                  <a:pt x="2705100" y="2355915"/>
                </a:cubicBezTo>
                <a:cubicBezTo>
                  <a:pt x="2731770" y="2414335"/>
                  <a:pt x="2755900" y="2443545"/>
                  <a:pt x="2773680" y="2439735"/>
                </a:cubicBezTo>
                <a:cubicBezTo>
                  <a:pt x="2791460" y="2435925"/>
                  <a:pt x="2804160" y="2402905"/>
                  <a:pt x="2811780" y="2333055"/>
                </a:cubicBezTo>
                <a:cubicBezTo>
                  <a:pt x="2819400" y="2263205"/>
                  <a:pt x="2819400" y="2124775"/>
                  <a:pt x="2819400" y="2020635"/>
                </a:cubicBezTo>
                <a:cubicBezTo>
                  <a:pt x="2819400" y="1916495"/>
                  <a:pt x="2809240" y="1780605"/>
                  <a:pt x="2811780" y="1708215"/>
                </a:cubicBezTo>
                <a:cubicBezTo>
                  <a:pt x="2814320" y="1635825"/>
                  <a:pt x="2825750" y="1610425"/>
                  <a:pt x="2834640" y="1586295"/>
                </a:cubicBezTo>
                <a:cubicBezTo>
                  <a:pt x="2843530" y="1562165"/>
                  <a:pt x="2851150" y="1549465"/>
                  <a:pt x="2865120" y="1563435"/>
                </a:cubicBezTo>
                <a:cubicBezTo>
                  <a:pt x="2879090" y="1577405"/>
                  <a:pt x="2896870" y="1637095"/>
                  <a:pt x="2918460" y="1670115"/>
                </a:cubicBezTo>
                <a:cubicBezTo>
                  <a:pt x="2940050" y="1703135"/>
                  <a:pt x="2976880" y="1762825"/>
                  <a:pt x="2994660" y="1761555"/>
                </a:cubicBezTo>
                <a:cubicBezTo>
                  <a:pt x="3012440" y="1760285"/>
                  <a:pt x="3007360" y="1722185"/>
                  <a:pt x="3025140" y="1662495"/>
                </a:cubicBezTo>
                <a:cubicBezTo>
                  <a:pt x="3042920" y="1602805"/>
                  <a:pt x="3083560" y="1484695"/>
                  <a:pt x="3101340" y="1403415"/>
                </a:cubicBezTo>
                <a:cubicBezTo>
                  <a:pt x="3119120" y="1322135"/>
                  <a:pt x="3117850" y="1245935"/>
                  <a:pt x="3131820" y="1174815"/>
                </a:cubicBezTo>
                <a:cubicBezTo>
                  <a:pt x="3145790" y="1103695"/>
                  <a:pt x="3167380" y="1013525"/>
                  <a:pt x="3185160" y="976695"/>
                </a:cubicBezTo>
                <a:cubicBezTo>
                  <a:pt x="3202940" y="939865"/>
                  <a:pt x="3223260" y="939865"/>
                  <a:pt x="3238500" y="953835"/>
                </a:cubicBezTo>
                <a:cubicBezTo>
                  <a:pt x="3253740" y="967805"/>
                  <a:pt x="3261360" y="1042735"/>
                  <a:pt x="3276600" y="1060515"/>
                </a:cubicBezTo>
                <a:cubicBezTo>
                  <a:pt x="3291840" y="1078295"/>
                  <a:pt x="3309620" y="1110045"/>
                  <a:pt x="3329940" y="1060515"/>
                </a:cubicBezTo>
                <a:cubicBezTo>
                  <a:pt x="3350260" y="1010985"/>
                  <a:pt x="3375660" y="878905"/>
                  <a:pt x="3398520" y="763335"/>
                </a:cubicBezTo>
                <a:cubicBezTo>
                  <a:pt x="3421380" y="647765"/>
                  <a:pt x="3467100" y="367095"/>
                  <a:pt x="3467100" y="367095"/>
                </a:cubicBezTo>
                <a:lnTo>
                  <a:pt x="3467100" y="367095"/>
                </a:lnTo>
                <a:cubicBezTo>
                  <a:pt x="3483610" y="318835"/>
                  <a:pt x="3536950" y="132145"/>
                  <a:pt x="3566160" y="77535"/>
                </a:cubicBezTo>
                <a:cubicBezTo>
                  <a:pt x="3595370" y="22925"/>
                  <a:pt x="3619500" y="15305"/>
                  <a:pt x="3642360" y="39435"/>
                </a:cubicBezTo>
                <a:cubicBezTo>
                  <a:pt x="3665220" y="63565"/>
                  <a:pt x="3683000" y="149925"/>
                  <a:pt x="3703320" y="222315"/>
                </a:cubicBezTo>
                <a:cubicBezTo>
                  <a:pt x="3723640" y="294705"/>
                  <a:pt x="3743960" y="384240"/>
                  <a:pt x="3764280" y="473775"/>
                </a:cubicBezTo>
              </a:path>
            </a:pathLst>
          </a:custGeom>
          <a:ln w="57150">
            <a:solidFill>
              <a:srgbClr val="6400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TextBox 10"/>
          <p:cNvSpPr txBox="1"/>
          <p:nvPr/>
        </p:nvSpPr>
        <p:spPr>
          <a:xfrm>
            <a:off x="4490629" y="3429000"/>
            <a:ext cx="29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s-AR" dirty="0"/>
          </a:p>
        </p:txBody>
      </p:sp>
      <p:sp>
        <p:nvSpPr>
          <p:cNvPr id="13" name="TextBox 12"/>
          <p:cNvSpPr txBox="1"/>
          <p:nvPr/>
        </p:nvSpPr>
        <p:spPr>
          <a:xfrm>
            <a:off x="3892501" y="2602512"/>
            <a:ext cx="37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endParaRPr lang="es-AR" dirty="0"/>
          </a:p>
        </p:txBody>
      </p:sp>
      <p:sp>
        <p:nvSpPr>
          <p:cNvPr id="14" name="TextBox 13"/>
          <p:cNvSpPr txBox="1"/>
          <p:nvPr/>
        </p:nvSpPr>
        <p:spPr>
          <a:xfrm>
            <a:off x="4265241" y="1545525"/>
            <a:ext cx="594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640015"/>
                </a:solidFill>
              </a:rPr>
              <a:t>3</a:t>
            </a:r>
            <a:endParaRPr lang="es-AR" sz="2000" b="1" dirty="0">
              <a:solidFill>
                <a:srgbClr val="64001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8780" y="1245900"/>
            <a:ext cx="36004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angle 15"/>
          <p:cNvSpPr/>
          <p:nvPr/>
        </p:nvSpPr>
        <p:spPr>
          <a:xfrm>
            <a:off x="3822886" y="4609038"/>
            <a:ext cx="1930276" cy="51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TextBox 14"/>
          <p:cNvSpPr txBox="1"/>
          <p:nvPr/>
        </p:nvSpPr>
        <p:spPr>
          <a:xfrm>
            <a:off x="3491880" y="4509120"/>
            <a:ext cx="268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mo" pitchFamily="34" charset="0"/>
                <a:ea typeface="Arimo" pitchFamily="34" charset="0"/>
                <a:cs typeface="Arimo" pitchFamily="34" charset="0"/>
              </a:rPr>
              <a:t>longitud</a:t>
            </a:r>
            <a:endParaRPr lang="es-AR" dirty="0">
              <a:latin typeface="Arimo" pitchFamily="34" charset="0"/>
              <a:ea typeface="Arimo" pitchFamily="34" charset="0"/>
              <a:cs typeface="Arimo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3528" y="2276872"/>
            <a:ext cx="43204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698594" y="2550894"/>
            <a:ext cx="268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mo" pitchFamily="34" charset="0"/>
                <a:ea typeface="Arimo" pitchFamily="34" charset="0"/>
                <a:cs typeface="Arimo" pitchFamily="34" charset="0"/>
              </a:rPr>
              <a:t>días</a:t>
            </a:r>
            <a:endParaRPr lang="es-AR" dirty="0">
              <a:latin typeface="Arimo" pitchFamily="34" charset="0"/>
              <a:ea typeface="Arimo" pitchFamily="34" charset="0"/>
              <a:cs typeface="Arim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9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33393" y="6307579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Raphael (2007)</a:t>
            </a:r>
            <a:endParaRPr lang="es-A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216892" y="5661248"/>
            <a:ext cx="673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Correlación</a:t>
            </a:r>
            <a:r>
              <a:rPr lang="en-US" dirty="0" smtClean="0"/>
              <a:t> de un </a:t>
            </a:r>
            <a:r>
              <a:rPr lang="en-US" dirty="0" err="1" smtClean="0"/>
              <a:t>índice</a:t>
            </a:r>
            <a:r>
              <a:rPr lang="en-US" dirty="0" smtClean="0"/>
              <a:t> de </a:t>
            </a:r>
            <a:r>
              <a:rPr lang="en-US" dirty="0" err="1" smtClean="0"/>
              <a:t>actividad</a:t>
            </a:r>
            <a:r>
              <a:rPr lang="en-US" dirty="0" smtClean="0"/>
              <a:t> de QS3 y la </a:t>
            </a:r>
            <a:r>
              <a:rPr lang="en-US" dirty="0" err="1" smtClean="0"/>
              <a:t>concentración</a:t>
            </a:r>
            <a:r>
              <a:rPr lang="en-US" dirty="0" smtClean="0"/>
              <a:t> del </a:t>
            </a:r>
            <a:r>
              <a:rPr lang="en-US" dirty="0" err="1" smtClean="0"/>
              <a:t>hielo</a:t>
            </a:r>
            <a:r>
              <a:rPr lang="en-US" dirty="0" smtClean="0"/>
              <a:t> </a:t>
            </a:r>
            <a:r>
              <a:rPr lang="en-US" dirty="0" err="1" smtClean="0"/>
              <a:t>marino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Abril</a:t>
            </a:r>
            <a:r>
              <a:rPr lang="en-US" dirty="0" smtClean="0"/>
              <a:t>, Mayo y </a:t>
            </a:r>
            <a:r>
              <a:rPr lang="en-US" dirty="0" err="1" smtClean="0"/>
              <a:t>Junio</a:t>
            </a:r>
            <a:r>
              <a:rPr lang="en-US" dirty="0" smtClean="0"/>
              <a:t>. </a:t>
            </a:r>
            <a:endParaRPr lang="es-AR" dirty="0"/>
          </a:p>
        </p:txBody>
      </p:sp>
      <p:grpSp>
        <p:nvGrpSpPr>
          <p:cNvPr id="4" name="Group 3"/>
          <p:cNvGrpSpPr/>
          <p:nvPr/>
        </p:nvGrpSpPr>
        <p:grpSpPr>
          <a:xfrm>
            <a:off x="2159732" y="188640"/>
            <a:ext cx="4824536" cy="5222952"/>
            <a:chOff x="1992489" y="44624"/>
            <a:chExt cx="5184576" cy="5612724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15347"/>
            <a:stretch/>
          </p:blipFill>
          <p:spPr bwMode="auto">
            <a:xfrm>
              <a:off x="1992489" y="44624"/>
              <a:ext cx="5184576" cy="4943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11" r="50000"/>
            <a:stretch/>
          </p:blipFill>
          <p:spPr bwMode="auto">
            <a:xfrm>
              <a:off x="1992489" y="4916439"/>
              <a:ext cx="5184576" cy="740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77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97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Objetivos</a:t>
            </a:r>
            <a:endParaRPr lang="es-A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caracterizar </a:t>
            </a:r>
            <a:r>
              <a:rPr lang="es-AR" dirty="0"/>
              <a:t>la climatología de la QS3;</a:t>
            </a:r>
          </a:p>
          <a:p>
            <a:r>
              <a:rPr lang="es-AR" dirty="0" smtClean="0"/>
              <a:t>explorar </a:t>
            </a:r>
            <a:r>
              <a:rPr lang="es-AR" dirty="0"/>
              <a:t>la influencia de las condiciones oceánicas superficiales </a:t>
            </a:r>
            <a:r>
              <a:rPr lang="es-AR" dirty="0" smtClean="0"/>
              <a:t>sobre </a:t>
            </a:r>
            <a:r>
              <a:rPr lang="es-AR" dirty="0"/>
              <a:t>la actividad de la QS3;</a:t>
            </a:r>
          </a:p>
          <a:p>
            <a:r>
              <a:rPr lang="es-AR" dirty="0" smtClean="0"/>
              <a:t>explorar </a:t>
            </a:r>
            <a:r>
              <a:rPr lang="es-AR" dirty="0"/>
              <a:t>la sensibilidad de la QS3 en general a las </a:t>
            </a:r>
            <a:r>
              <a:rPr lang="es-AR" dirty="0" smtClean="0"/>
              <a:t>condiciones de </a:t>
            </a:r>
            <a:r>
              <a:rPr lang="es-AR" dirty="0"/>
              <a:t>superficie.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830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1665</Words>
  <Application>Microsoft Office PowerPoint</Application>
  <PresentationFormat>On-screen Show (4:3)</PresentationFormat>
  <Paragraphs>174</Paragraphs>
  <Slides>44</Slides>
  <Notes>18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Estudio de los mecanismos físicos asociados con el patrón de onda 3 de la circulación atmosférica  del 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</dc:creator>
  <cp:lastModifiedBy>elio</cp:lastModifiedBy>
  <cp:revision>124</cp:revision>
  <dcterms:created xsi:type="dcterms:W3CDTF">2018-03-15T16:54:02Z</dcterms:created>
  <dcterms:modified xsi:type="dcterms:W3CDTF">2018-03-17T23:15:37Z</dcterms:modified>
</cp:coreProperties>
</file>